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0" r:id="rId2"/>
    <p:sldId id="878" r:id="rId3"/>
    <p:sldId id="879" r:id="rId4"/>
    <p:sldId id="652" r:id="rId5"/>
    <p:sldId id="765" r:id="rId6"/>
    <p:sldId id="840" r:id="rId7"/>
    <p:sldId id="838" r:id="rId8"/>
    <p:sldId id="766" r:id="rId9"/>
    <p:sldId id="880" r:id="rId10"/>
    <p:sldId id="836" r:id="rId11"/>
    <p:sldId id="839" r:id="rId12"/>
    <p:sldId id="767" r:id="rId13"/>
    <p:sldId id="881" r:id="rId14"/>
    <p:sldId id="842" r:id="rId15"/>
    <p:sldId id="882" r:id="rId16"/>
    <p:sldId id="856" r:id="rId17"/>
    <p:sldId id="844" r:id="rId18"/>
    <p:sldId id="843" r:id="rId19"/>
    <p:sldId id="845" r:id="rId20"/>
    <p:sldId id="883" r:id="rId21"/>
    <p:sldId id="847" r:id="rId22"/>
    <p:sldId id="884" r:id="rId23"/>
    <p:sldId id="848" r:id="rId24"/>
    <p:sldId id="885" r:id="rId25"/>
    <p:sldId id="849" r:id="rId26"/>
    <p:sldId id="850" r:id="rId27"/>
    <p:sldId id="851" r:id="rId28"/>
    <p:sldId id="886" r:id="rId29"/>
    <p:sldId id="852" r:id="rId30"/>
    <p:sldId id="853" r:id="rId31"/>
    <p:sldId id="854" r:id="rId32"/>
    <p:sldId id="855" r:id="rId33"/>
    <p:sldId id="857" r:id="rId34"/>
    <p:sldId id="858" r:id="rId35"/>
    <p:sldId id="859" r:id="rId36"/>
    <p:sldId id="861" r:id="rId37"/>
    <p:sldId id="862" r:id="rId38"/>
    <p:sldId id="863" r:id="rId39"/>
    <p:sldId id="864" r:id="rId40"/>
    <p:sldId id="865" r:id="rId41"/>
    <p:sldId id="866" r:id="rId42"/>
    <p:sldId id="860" r:id="rId43"/>
    <p:sldId id="867" r:id="rId44"/>
    <p:sldId id="888" r:id="rId45"/>
    <p:sldId id="868" r:id="rId46"/>
    <p:sldId id="869" r:id="rId47"/>
    <p:sldId id="870" r:id="rId48"/>
    <p:sldId id="871" r:id="rId49"/>
    <p:sldId id="872" r:id="rId50"/>
    <p:sldId id="873" r:id="rId51"/>
    <p:sldId id="874" r:id="rId52"/>
    <p:sldId id="887" r:id="rId53"/>
    <p:sldId id="875" r:id="rId54"/>
    <p:sldId id="876" r:id="rId55"/>
    <p:sldId id="877" r:id="rId56"/>
    <p:sldId id="889" r:id="rId57"/>
    <p:sldId id="891" r:id="rId58"/>
  </p:sldIdLst>
  <p:sldSz cx="9144000" cy="6858000" type="screen4x3"/>
  <p:notesSz cx="6858000" cy="9144000"/>
  <p:custDataLst>
    <p:tags r:id="rId5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32A"/>
    <a:srgbClr val="E3C367"/>
    <a:srgbClr val="F1CFB5"/>
    <a:srgbClr val="A89E64"/>
    <a:srgbClr val="FFFFFF"/>
    <a:srgbClr val="FFFF00"/>
    <a:srgbClr val="FD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316" autoAdjust="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27.07.2016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4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Urgeschichte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0070C0"/>
                </a:solidFill>
              </a:rPr>
              <a:t>(Bibelkurs</a:t>
            </a:r>
            <a:r>
              <a:rPr lang="de-CH" sz="3600" b="1" dirty="0" smtClean="0">
                <a:solidFill>
                  <a:srgbClr val="0070C0"/>
                </a:solidFill>
              </a:rPr>
              <a:t>, Teil 04/24)</a:t>
            </a:r>
            <a:endParaRPr lang="de-CH" sz="3600" b="1" dirty="0" smtClean="0">
              <a:solidFill>
                <a:srgbClr val="0051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2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EIN LEBEN OHNE GOTT FÜLLEN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11955" y="3282669"/>
            <a:ext cx="3500006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MUSIK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953" y="1556792"/>
            <a:ext cx="3500007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WIRTSCHAFT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11955" y="5013176"/>
            <a:ext cx="3517070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TECHNOLOGIE</a:t>
            </a:r>
            <a:endParaRPr lang="de-CH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866150" y="1555638"/>
            <a:ext cx="3500007" cy="122529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V. 20: </a:t>
            </a:r>
          </a:p>
          <a:p>
            <a:pPr algn="ctr"/>
            <a:r>
              <a:rPr lang="de-CH" sz="2800" b="1" dirty="0" smtClean="0"/>
              <a:t>Viehzucht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866151" y="3283830"/>
            <a:ext cx="3500006" cy="122529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V.  21: </a:t>
            </a:r>
          </a:p>
          <a:p>
            <a:pPr algn="ctr"/>
            <a:r>
              <a:rPr lang="de-CH" sz="2800" b="1" dirty="0" smtClean="0"/>
              <a:t>Zither und Flöte</a:t>
            </a:r>
            <a:endParaRPr lang="de-CH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857618" y="5013176"/>
            <a:ext cx="3517070" cy="122529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V. 22: Metallbearbeitung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6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URGESCHICHTE</a:t>
            </a:r>
            <a:endParaRPr lang="de-CH" sz="36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73502" cy="511256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2411760" y="2284016"/>
            <a:ext cx="1368152" cy="12961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3742567" y="3356992"/>
            <a:ext cx="792088" cy="75608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110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4,26b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Damals fing man an, den Namen des Herrn anzurufen.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8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rak, Sandsturm, Wetter, Mann, Militärische, Wand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476672"/>
            <a:ext cx="9144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95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HOHE ALTER DER ERSTEN MENSCHEN</a:t>
            </a:r>
            <a:endParaRPr lang="de-CH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48" y="1124743"/>
            <a:ext cx="6840760" cy="517749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87624" y="6302234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Bild aus: WISKIN, Das Alter der Erde.</a:t>
            </a:r>
            <a:endParaRPr lang="de-CH" sz="1200" dirty="0"/>
          </a:p>
        </p:txBody>
      </p:sp>
      <p:sp>
        <p:nvSpPr>
          <p:cNvPr id="5" name="Ellipse 4"/>
          <p:cNvSpPr/>
          <p:nvPr/>
        </p:nvSpPr>
        <p:spPr>
          <a:xfrm>
            <a:off x="683568" y="1137088"/>
            <a:ext cx="5832648" cy="38040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8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419872" y="404664"/>
            <a:ext cx="5400600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METHUSALAH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400287" y="59492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Kirchenfenster, Canterbury</a:t>
            </a:r>
            <a:br>
              <a:rPr lang="de-CH" b="1" dirty="0" smtClean="0"/>
            </a:br>
            <a:r>
              <a:rPr lang="de-CH" b="1" dirty="0" smtClean="0"/>
              <a:t>(Robert </a:t>
            </a:r>
            <a:r>
              <a:rPr lang="de-CH" b="1" dirty="0" err="1" smtClean="0"/>
              <a:t>Scarth</a:t>
            </a:r>
            <a:r>
              <a:rPr lang="de-CH" b="1" dirty="0" smtClean="0"/>
              <a:t>, CC-BY-SA 2.0)</a:t>
            </a:r>
            <a:endParaRPr lang="de-CH" b="1" dirty="0"/>
          </a:p>
        </p:txBody>
      </p:sp>
      <p:pic>
        <p:nvPicPr>
          <p:cNvPr id="3074" name="Picture 2" descr="Vitrail se trouvant au sud-ouest du transept de la cathédrale de Canterbury et représentant Mathusalem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1252"/>
            <a:ext cx="2880320" cy="61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4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Sündenfall und seine Folgen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/>
              <a:t>   1.	Vor der Sintflut</a:t>
            </a:r>
            <a:br>
              <a:rPr lang="de-CH" sz="40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0070C0"/>
                </a:solidFill>
              </a:rPr>
              <a:t>2.</a:t>
            </a:r>
            <a:r>
              <a:rPr lang="de-CH" sz="4000" b="1" dirty="0">
                <a:solidFill>
                  <a:srgbClr val="0070C0"/>
                </a:solidFill>
              </a:rPr>
              <a:t>	</a:t>
            </a:r>
            <a:r>
              <a:rPr lang="de-CH" sz="4000" b="1" dirty="0" smtClean="0">
                <a:solidFill>
                  <a:srgbClr val="0070C0"/>
                </a:solidFill>
              </a:rPr>
              <a:t>Die Sintflut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Nach der Sintflut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3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SINTFLUT</a:t>
            </a:r>
            <a:endParaRPr lang="de-CH" sz="3600" b="1" dirty="0"/>
          </a:p>
        </p:txBody>
      </p:sp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413792" y="1484784"/>
            <a:ext cx="8280920" cy="4896544"/>
          </a:xfrm>
          <a:noFill/>
          <a:ln w="38100">
            <a:solidFill>
              <a:srgbClr val="D4732A"/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de-CH" sz="4800" b="1" dirty="0" smtClean="0">
                <a:solidFill>
                  <a:srgbClr val="C00000"/>
                </a:solidFill>
              </a:rPr>
              <a:t>   </a:t>
            </a:r>
            <a:br>
              <a:rPr lang="de-CH" sz="4800" b="1" dirty="0" smtClean="0">
                <a:solidFill>
                  <a:srgbClr val="C00000"/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  </a:t>
            </a:r>
            <a:r>
              <a:rPr lang="de-CH" sz="4000" b="1" dirty="0" smtClean="0"/>
              <a:t>KAP. 6	DER BAU DER ARCHE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/>
              <a:t>     KAP. 7	DIE FLUT KOMMT</a:t>
            </a:r>
            <a:br>
              <a:rPr lang="de-CH" sz="40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CH" sz="4000" b="1" dirty="0" smtClean="0"/>
              <a:t>KAP. 8	DAS ENDE DER FLUT</a:t>
            </a:r>
            <a:br>
              <a:rPr lang="de-CH" sz="40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KAP</a:t>
            </a:r>
            <a:r>
              <a:rPr lang="de-CH" sz="4000" b="1" dirty="0"/>
              <a:t>. </a:t>
            </a:r>
            <a:r>
              <a:rPr lang="de-CH" sz="4000" b="1" dirty="0" smtClean="0"/>
              <a:t>9</a:t>
            </a:r>
            <a:r>
              <a:rPr lang="de-CH" sz="4000" b="1" dirty="0"/>
              <a:t>	</a:t>
            </a:r>
            <a:r>
              <a:rPr lang="de-CH" sz="4000" b="1" dirty="0" smtClean="0"/>
              <a:t>GOTTES BUND</a:t>
            </a:r>
            <a:endParaRPr lang="de-CH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6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SINTFLUT UND IHRE BOTSCHAFT</a:t>
            </a:r>
            <a:endParaRPr lang="de-CH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193123" y="6166768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Bild aus: WISKIN, Das Alter der Erde.</a:t>
            </a:r>
            <a:endParaRPr lang="de-CH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268760"/>
            <a:ext cx="8424935" cy="4720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9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6,5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Und der Herr sah, dass die Bosheit des Menschen auf der Erde gross war und alles Sinnen der Gedanken seines Herzens nur böse </a:t>
            </a:r>
            <a:br>
              <a:rPr lang="de-DE" sz="4000" b="1" dirty="0" smtClean="0"/>
            </a:br>
            <a:r>
              <a:rPr lang="de-DE" sz="4000" b="1" dirty="0" smtClean="0"/>
              <a:t>den ganzen Tag.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6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8,21a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Und der Herr sprach in seinem Herzen: Nicht noch einmal will ich den Erdboden verfluchen um des Menschen willen.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2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GOLIATH – EIN RIESE AUS SPÄTERER ZEIT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Gemälde von Albert </a:t>
            </a:r>
            <a:r>
              <a:rPr lang="de-CH" b="1" dirty="0" err="1" smtClean="0"/>
              <a:t>Weisgerber</a:t>
            </a:r>
            <a:r>
              <a:rPr lang="de-CH" b="1" dirty="0" smtClean="0"/>
              <a:t> (1914)</a:t>
            </a:r>
            <a:endParaRPr lang="de-CH" b="1" dirty="0"/>
          </a:p>
        </p:txBody>
      </p:sp>
      <p:pic>
        <p:nvPicPr>
          <p:cNvPr id="4098" name="Picture 2" descr="https://upload.wikimedia.org/wikipedia/commons/5/59/Weisgerber%2C_Albert_-_David_a_Golias_%281914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86" y="1268760"/>
            <a:ext cx="5724636" cy="485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6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ARCHE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05090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Die Arche Noah, Gemälde von Edward Hicks (1846)</a:t>
            </a:r>
            <a:endParaRPr lang="de-CH" sz="2400" b="1" dirty="0"/>
          </a:p>
        </p:txBody>
      </p:sp>
      <p:pic>
        <p:nvPicPr>
          <p:cNvPr id="3076" name="Picture 4" descr="http://upload.wikimedia.org/wikipedia/commons/thumb/2/23/Noahs_Ark.jpg/640px-Noahs_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47" y="1262980"/>
            <a:ext cx="54006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4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6,22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Und Noah tat es; nach allem, was Gott ihm geboten hatte, </a:t>
            </a:r>
            <a:br>
              <a:rPr lang="de-DE" sz="4000" b="1" dirty="0" smtClean="0"/>
            </a:br>
            <a:r>
              <a:rPr lang="de-DE" sz="4000" b="1" dirty="0" smtClean="0"/>
              <a:t>so tat er.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88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ARCHE IM NACHBAU</a:t>
            </a:r>
            <a:endParaRPr lang="de-CH" sz="3600" b="1" dirty="0"/>
          </a:p>
        </p:txBody>
      </p:sp>
      <p:pic>
        <p:nvPicPr>
          <p:cNvPr id="3074" name="Picture 2" descr="File:ArkVanJoh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4" y="1462088"/>
            <a:ext cx="8447838" cy="311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95536" y="486916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Nachbau der Arche von Johan </a:t>
            </a:r>
            <a:r>
              <a:rPr lang="de-CH" sz="2400" b="1" dirty="0" err="1" smtClean="0"/>
              <a:t>Huibers</a:t>
            </a:r>
            <a:r>
              <a:rPr lang="de-CH" sz="2400" b="1" dirty="0" smtClean="0"/>
              <a:t> im Hafen von </a:t>
            </a:r>
            <a:br>
              <a:rPr lang="de-CH" sz="2400" b="1" dirty="0" smtClean="0"/>
            </a:br>
            <a:r>
              <a:rPr lang="de-CH" sz="2400" b="1" dirty="0" err="1" smtClean="0"/>
              <a:t>Schagen</a:t>
            </a:r>
            <a:r>
              <a:rPr lang="de-CH" sz="2400" b="1" dirty="0" smtClean="0"/>
              <a:t> (NL) – Massstab 1:2</a:t>
            </a:r>
            <a:br>
              <a:rPr lang="de-CH" sz="2400" b="1" dirty="0" smtClean="0"/>
            </a:br>
            <a:r>
              <a:rPr lang="de-CH" sz="1200" b="1" dirty="0" smtClean="0"/>
              <a:t>(GNU 1.2)</a:t>
            </a:r>
            <a:endParaRPr lang="de-CH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0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SINTFLUT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26925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smtClean="0"/>
              <a:t>Ölgemälde von Francis </a:t>
            </a:r>
            <a:r>
              <a:rPr lang="de-CH" sz="2000" b="1" dirty="0" err="1" smtClean="0"/>
              <a:t>Danby</a:t>
            </a:r>
            <a:r>
              <a:rPr lang="de-CH" sz="2000" b="1" dirty="0" smtClean="0"/>
              <a:t> (1837-39)</a:t>
            </a:r>
            <a:endParaRPr lang="de-CH" sz="2000" b="1" dirty="0"/>
          </a:p>
        </p:txBody>
      </p:sp>
      <p:pic>
        <p:nvPicPr>
          <p:cNvPr id="5122" name="Picture 2" descr="https://upload.wikimedia.org/wikipedia/commons/c/ce/Danby-delu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1" y="1268760"/>
            <a:ext cx="7521426" cy="492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1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SINTFLUT</a:t>
            </a:r>
            <a:endParaRPr lang="de-CH" sz="3600" b="1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835696" y="1439183"/>
            <a:ext cx="5544616" cy="4942145"/>
            <a:chOff x="0" y="0"/>
            <a:chExt cx="2218266" cy="2224177"/>
          </a:xfrm>
        </p:grpSpPr>
        <p:pic>
          <p:nvPicPr>
            <p:cNvPr id="7" name="Grafik 6" descr="http://upload.wikimedia.org/wikipedia/commons/thumb/8/86/16_2-8-2005-Noahs-ark-Hafis-Abru-2.jpg/640px-16_2-8-2005-Noahs-ark-Hafis-Abru-2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0" t="3609" r="2601" b="45078"/>
            <a:stretch/>
          </p:blipFill>
          <p:spPr bwMode="auto">
            <a:xfrm>
              <a:off x="0" y="0"/>
              <a:ext cx="2218266" cy="17328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feld 5"/>
            <p:cNvSpPr txBox="1"/>
            <p:nvPr/>
          </p:nvSpPr>
          <p:spPr>
            <a:xfrm>
              <a:off x="0" y="1788576"/>
              <a:ext cx="2217420" cy="435601"/>
            </a:xfrm>
            <a:prstGeom prst="rect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sz="16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Die Arche Noah in einer persischen </a:t>
              </a:r>
              <a:br>
                <a:rPr lang="de-CH" sz="16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</a:br>
              <a:r>
                <a:rPr lang="de-CH" sz="16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Miniatur aus dem Geschichtswerk des </a:t>
              </a:r>
              <a:br>
                <a:rPr lang="de-CH" sz="16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</a:br>
              <a:r>
                <a:rPr lang="de-CH" sz="16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Hafiz-i-</a:t>
              </a:r>
              <a:r>
                <a:rPr lang="de-CH" sz="1600" b="1" dirty="0" err="1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Abru</a:t>
              </a:r>
              <a:r>
                <a:rPr lang="de-CH" sz="16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 von 1425</a:t>
              </a:r>
              <a:endParaRPr lang="de-CH" sz="1600" b="1" dirty="0">
                <a:solidFill>
                  <a:srgbClr val="4F81BD"/>
                </a:solidFill>
                <a:effectLst/>
                <a:latin typeface="Times New Roman"/>
                <a:ea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90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ENDE DER FLUT</a:t>
            </a:r>
            <a:endParaRPr lang="de-CH" sz="3600" b="1" dirty="0"/>
          </a:p>
        </p:txBody>
      </p:sp>
      <p:pic>
        <p:nvPicPr>
          <p:cNvPr id="9218" name="Picture 2" descr="http://upload.wikimedia.org/wikipedia/commons/thumb/2/27/Cole_Thomas_The_Subsiding_of_the_Waters_of_the_Deluge_1829.jpg/800px-Cole_Thomas_The_Subsiding_of_the_Waters_of_the_Deluge_1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04" y="1282029"/>
            <a:ext cx="62484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95536" y="607698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Das Abschwellen der Wasser, Thomas Cole (1829)</a:t>
            </a:r>
            <a:endParaRPr lang="de-CH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6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6,8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Noah aber fand Gnade in </a:t>
            </a:r>
            <a:br>
              <a:rPr lang="de-DE" sz="4000" b="1" dirty="0" smtClean="0"/>
            </a:br>
            <a:r>
              <a:rPr lang="de-DE" sz="4000" b="1" dirty="0" smtClean="0"/>
              <a:t>den Augen Gottes.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9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SINTFLUT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16530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smtClean="0"/>
              <a:t>Bild: John Martin (1834)</a:t>
            </a:r>
            <a:endParaRPr lang="de-CH" sz="2000" b="1" dirty="0"/>
          </a:p>
        </p:txBody>
      </p:sp>
      <p:pic>
        <p:nvPicPr>
          <p:cNvPr id="6146" name="Picture 2" descr="https://upload.wikimedia.org/wikipedia/commons/2/2e/Martin%2C_John_-_The_Deluge_-_1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43" y="1412774"/>
            <a:ext cx="7013849" cy="46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8,21a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Nicht noch einmal will ich den Erdboden verfluchen um des Menschen willen; denn das Sinnen </a:t>
            </a:r>
            <a:br>
              <a:rPr lang="de-DE" sz="4000" b="1" dirty="0" smtClean="0"/>
            </a:br>
            <a:r>
              <a:rPr lang="de-DE" sz="4000" b="1" dirty="0" smtClean="0"/>
              <a:t>des menschlichen </a:t>
            </a:r>
            <a:r>
              <a:rPr lang="de-DE" sz="4000" b="1" dirty="0"/>
              <a:t>H</a:t>
            </a:r>
            <a:r>
              <a:rPr lang="de-DE" sz="4000" b="1" dirty="0" smtClean="0"/>
              <a:t>erzens ist böse von seiner Jugend an.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8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8,21b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Denn das Sinnen des menschlichen Herzens ist böse von seiner Jugend an; und nicht noch einmal will ich alles Lebendige schlagen, wie ich getan habe.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7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8,21b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Und nicht noch einmal will ich alles Lebendige schlagen, wie ich getan habe.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2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8,22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Von nun an soll nicht aufhören Saat und Ernte, Frost und Hitze, Sommer und Winter, Tag und Nacht, solange die Erde besteht!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8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GOTTES BUND MIT NOAH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09329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Noahs Dankopfer, Joseph Anton Koch (um 1803)</a:t>
            </a:r>
            <a:endParaRPr lang="de-CH" sz="2400" b="1" dirty="0"/>
          </a:p>
        </p:txBody>
      </p:sp>
      <p:pic>
        <p:nvPicPr>
          <p:cNvPr id="10242" name="Picture 2" descr="http://upload.wikimedia.org/wikipedia/commons/thumb/f/f5/Joseph_Anton_Koch_006.jpg/800px-Joseph_Anton_Koch_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54" y="1340768"/>
            <a:ext cx="62865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0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Sündenfall und seine Folgen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/>
              <a:t>   1.	Vor der Sintflut</a:t>
            </a:r>
            <a:br>
              <a:rPr lang="de-CH" sz="40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Die Sintflut</a:t>
            </a:r>
            <a:br>
              <a:rPr lang="de-CH" sz="40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0070C0"/>
                </a:solidFill>
              </a:rPr>
              <a:t>3.</a:t>
            </a:r>
            <a:r>
              <a:rPr lang="de-CH" sz="4000" b="1" dirty="0">
                <a:solidFill>
                  <a:srgbClr val="0070C0"/>
                </a:solidFill>
              </a:rPr>
              <a:t> </a:t>
            </a:r>
            <a:r>
              <a:rPr lang="de-CH" sz="4000" b="1" dirty="0" smtClean="0">
                <a:solidFill>
                  <a:srgbClr val="0070C0"/>
                </a:solidFill>
              </a:rPr>
              <a:t>Nach der Sintflut</a:t>
            </a:r>
            <a:r>
              <a:rPr lang="de-CH" sz="4000" b="1" dirty="0">
                <a:solidFill>
                  <a:srgbClr val="0070C0"/>
                </a:solidFill>
              </a:rPr>
              <a:t/>
            </a:r>
            <a:br>
              <a:rPr lang="de-CH" sz="4000" b="1" dirty="0">
                <a:solidFill>
                  <a:srgbClr val="0070C0"/>
                </a:solidFill>
              </a:rPr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9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URGESCHICHTE</a:t>
            </a:r>
            <a:endParaRPr lang="de-CH" sz="36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73502" cy="511256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5076056" y="2305900"/>
            <a:ext cx="1368152" cy="12961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6019136" y="2133418"/>
            <a:ext cx="792088" cy="6910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738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1. MOSE 10: DIE VÖLKERTAFEL</a:t>
            </a:r>
            <a:endParaRPr lang="de-CH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1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1. MOSE 10: DIE VÖLKERTAFEL</a:t>
            </a:r>
            <a:endParaRPr lang="de-CH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34250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70 VÖLKER</a:t>
            </a:r>
            <a:endParaRPr lang="de-CH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0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1. MOSE 10: DIE VÖLKERTAFEL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26602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JAPHET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34250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70 VÖLKER</a:t>
            </a:r>
            <a:endParaRPr lang="de-CH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1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1. MOSE 10: DIE VÖLKERTAFEL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470068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HAM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26602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JAPHET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34250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70 VÖLKER</a:t>
            </a:r>
            <a:endParaRPr lang="de-CH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3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1. MOSE 10: DIE VÖLKERTAFEL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470068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HAM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26602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JAPHET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226922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SEM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34250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70 VÖLKER</a:t>
            </a:r>
            <a:endParaRPr lang="de-CH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Sündenfall und seine Folgen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>
                <a:solidFill>
                  <a:srgbClr val="0070C0"/>
                </a:solidFill>
              </a:rPr>
              <a:t>Einleitung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/>
              <a:t>   1.	Vor der Sintflut</a:t>
            </a:r>
            <a:br>
              <a:rPr lang="de-CH" sz="40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Die Sintflut</a:t>
            </a:r>
            <a:br>
              <a:rPr lang="de-CH" sz="40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Nach der Sintflut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8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1. MOSE 10: DIE VÖLKERTAFEL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470068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HAM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26602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JAPHET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226922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SEM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34250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70 VÖLKER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26602" y="3284984"/>
            <a:ext cx="227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-  </a:t>
            </a:r>
            <a:r>
              <a:rPr lang="de-CH" sz="2400" b="1" dirty="0" err="1" smtClean="0"/>
              <a:t>Gomer</a:t>
            </a:r>
            <a:endParaRPr lang="de-CH" sz="2400" b="1" dirty="0" smtClean="0"/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Madai</a:t>
            </a:r>
            <a:endParaRPr lang="de-CH" sz="2400" b="1" dirty="0" smtClean="0"/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Tubal</a:t>
            </a:r>
            <a:r>
              <a:rPr lang="de-CH" sz="2400" b="1" dirty="0" smtClean="0"/>
              <a:t>/</a:t>
            </a:r>
            <a:r>
              <a:rPr lang="de-CH" sz="2400" b="1" dirty="0" err="1" smtClean="0"/>
              <a:t>Mesech</a:t>
            </a:r>
            <a:endParaRPr lang="de-CH" sz="24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5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1. MOSE 10: DIE VÖLKERTAFEL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470068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HAM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26602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JAPHET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226922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SEM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34250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70 VÖLKER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26602" y="3284984"/>
            <a:ext cx="2275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-  </a:t>
            </a:r>
            <a:r>
              <a:rPr lang="de-CH" sz="2400" b="1" dirty="0" err="1" smtClean="0"/>
              <a:t>Gomer</a:t>
            </a:r>
            <a:endParaRPr lang="de-CH" sz="2400" b="1" dirty="0" smtClean="0"/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Madai</a:t>
            </a:r>
            <a:endParaRPr lang="de-CH" sz="2400" b="1" dirty="0" smtClean="0"/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Tubal</a:t>
            </a:r>
            <a:r>
              <a:rPr lang="de-CH" sz="2400" b="1" dirty="0" smtClean="0"/>
              <a:t>/</a:t>
            </a:r>
            <a:r>
              <a:rPr lang="de-CH" sz="2400" b="1" dirty="0" err="1" smtClean="0"/>
              <a:t>Mesech</a:t>
            </a:r>
            <a:endParaRPr lang="de-CH" sz="2400" b="1" dirty="0" smtClean="0"/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Jawan</a:t>
            </a:r>
            <a:endParaRPr lang="de-CH" sz="2400" b="1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3470068" y="3284984"/>
            <a:ext cx="2275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-  Kusch</a:t>
            </a:r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Mizraim</a:t>
            </a:r>
            <a:endParaRPr lang="de-CH" sz="2400" b="1" dirty="0" smtClean="0"/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Put</a:t>
            </a:r>
            <a:endParaRPr lang="de-CH" sz="2400" b="1" dirty="0" smtClean="0"/>
          </a:p>
          <a:p>
            <a:r>
              <a:rPr lang="de-CH" sz="2400" b="1" dirty="0" smtClean="0"/>
              <a:t>-  Kanaan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1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1. MOSE 10: DIE VÖLKERTAFEL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470068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HAM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26602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JAPHET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226922" y="2274557"/>
            <a:ext cx="2275871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SEM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34250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70 VÖLKER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26602" y="3284984"/>
            <a:ext cx="227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-  </a:t>
            </a:r>
            <a:r>
              <a:rPr lang="de-CH" sz="2400" b="1" dirty="0" err="1" smtClean="0"/>
              <a:t>Gomer</a:t>
            </a:r>
            <a:endParaRPr lang="de-CH" sz="2400" b="1" dirty="0" smtClean="0"/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Madai</a:t>
            </a:r>
            <a:endParaRPr lang="de-CH" sz="2400" b="1" dirty="0" smtClean="0"/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Tubal</a:t>
            </a:r>
            <a:r>
              <a:rPr lang="de-CH" sz="2400" b="1" dirty="0" smtClean="0"/>
              <a:t>/</a:t>
            </a:r>
            <a:r>
              <a:rPr lang="de-CH" sz="2400" b="1" dirty="0" err="1" smtClean="0"/>
              <a:t>Mesech</a:t>
            </a:r>
            <a:endParaRPr lang="de-CH" sz="2400" b="1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3470068" y="3284984"/>
            <a:ext cx="2275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-  Kusch</a:t>
            </a:r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Mizraim</a:t>
            </a:r>
            <a:endParaRPr lang="de-CH" sz="2400" b="1" dirty="0" smtClean="0"/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Put</a:t>
            </a:r>
            <a:endParaRPr lang="de-CH" sz="2400" b="1" dirty="0" smtClean="0"/>
          </a:p>
          <a:p>
            <a:r>
              <a:rPr lang="de-CH" sz="2400" b="1" dirty="0" smtClean="0"/>
              <a:t>-  Kanaan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28184" y="3284984"/>
            <a:ext cx="227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-  </a:t>
            </a:r>
            <a:r>
              <a:rPr lang="de-CH" sz="2400" b="1" dirty="0" err="1" smtClean="0"/>
              <a:t>Elam</a:t>
            </a:r>
            <a:endParaRPr lang="de-CH" sz="2400" b="1" dirty="0" smtClean="0"/>
          </a:p>
          <a:p>
            <a:r>
              <a:rPr lang="de-CH" sz="2400" b="1" dirty="0" smtClean="0"/>
              <a:t>-  </a:t>
            </a:r>
            <a:r>
              <a:rPr lang="de-CH" sz="2400" b="1" dirty="0" err="1" smtClean="0"/>
              <a:t>Assur</a:t>
            </a:r>
            <a:endParaRPr lang="de-CH" sz="2400" b="1" dirty="0" smtClean="0"/>
          </a:p>
          <a:p>
            <a:r>
              <a:rPr lang="de-CH" sz="2400" b="1" dirty="0" smtClean="0"/>
              <a:t>-  Aram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2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BEVÖLKERUNGSWACHSTUM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Graphik: Anton, CC-BY-SA 3.0</a:t>
            </a:r>
            <a:endParaRPr lang="de-CH" dirty="0"/>
          </a:p>
        </p:txBody>
      </p:sp>
      <p:pic>
        <p:nvPicPr>
          <p:cNvPr id="5" name="Picture 2" descr="http://upload.wikimedia.org/wikipedia/commons/8/8a/World-pop-hist-de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7544" y="1412776"/>
            <a:ext cx="820082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9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TURMBAU ZU BABEL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23731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Illustration aus der Wittenberg-Bibel (1586)</a:t>
            </a:r>
            <a:endParaRPr lang="de-CH" b="1" dirty="0"/>
          </a:p>
        </p:txBody>
      </p:sp>
      <p:pic>
        <p:nvPicPr>
          <p:cNvPr id="2" name="Picture 2" descr="Datei:Turmbau-zu-B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7" y="1340768"/>
            <a:ext cx="6048673" cy="48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1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9,1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Seid fruchtbar und mehrt euch und erfüllt die Erde!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0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11,4a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Und sie sprachen: Wohlan, lasst uns eine Stadt bauen und einen Turm, dessen Spitze bis an den Himmel reicht, …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9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1Mo 11,4b</a:t>
            </a:r>
            <a:r>
              <a:rPr lang="de-C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4000" b="1" dirty="0" smtClean="0"/>
              <a:t>… dass wir uns einen Namen machen, damit wir ja nicht über die ganze Erde zerstreut werden!</a:t>
            </a:r>
            <a:endParaRPr lang="de-CH" sz="4000" b="1" dirty="0"/>
          </a:p>
        </p:txBody>
      </p:sp>
      <p:pic>
        <p:nvPicPr>
          <p:cNvPr id="2050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37052"/>
          <a:stretch/>
        </p:blipFill>
        <p:spPr bwMode="auto">
          <a:xfrm>
            <a:off x="539552" y="4149080"/>
            <a:ext cx="8139104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8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eister der Weltenchronik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9657"/>
            <a:ext cx="4068452" cy="61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987824" y="404664"/>
            <a:ext cx="5832648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TURMBAU ZU BABEL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860032" y="566124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Illustration einer Weltchronik (um 1370)</a:t>
            </a:r>
            <a:endParaRPr lang="de-CH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1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ZIKKURAT (= STUFENTÜRME)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5805264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Die teilweise rekonstruierte Zikkurat von Ur</a:t>
            </a:r>
            <a:br>
              <a:rPr lang="de-CH" sz="2400" b="1" dirty="0" smtClean="0"/>
            </a:br>
            <a:r>
              <a:rPr lang="de-CH" sz="1400" dirty="0" smtClean="0"/>
              <a:t>(Bild: </a:t>
            </a:r>
            <a:r>
              <a:rPr lang="de-CH" sz="1400" dirty="0" err="1" smtClean="0"/>
              <a:t>Hardnfast</a:t>
            </a:r>
            <a:r>
              <a:rPr lang="de-CH" sz="1400" dirty="0" smtClean="0"/>
              <a:t>, CC-BY-SA 3.0)</a:t>
            </a:r>
            <a:endParaRPr lang="de-CH" sz="2400" b="1" dirty="0"/>
          </a:p>
        </p:txBody>
      </p:sp>
      <p:pic>
        <p:nvPicPr>
          <p:cNvPr id="2050" name="Picture 2" descr="File:Ancient ziggurat at Ali Air Base Iraq 2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1"/>
          <a:stretch/>
        </p:blipFill>
        <p:spPr bwMode="auto">
          <a:xfrm>
            <a:off x="683568" y="1340768"/>
            <a:ext cx="784472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9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171437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3563888" y="1052736"/>
            <a:ext cx="1368152" cy="1296144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2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ZIKKURAT (= STUFENTÜRME)</a:t>
            </a:r>
            <a:endParaRPr lang="de-CH" sz="3600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195736" y="1268760"/>
            <a:ext cx="4824536" cy="5141604"/>
            <a:chOff x="0" y="-47816"/>
            <a:chExt cx="2586355" cy="2846316"/>
          </a:xfrm>
        </p:grpSpPr>
        <p:pic>
          <p:nvPicPr>
            <p:cNvPr id="7" name="Grafik 6" descr="http://upload.wikimedia.org/wikipedia/commons/thumb/9/97/US_Soldiers_climbing_the_Ziggurat_of_Ur.jpg/800px-US_Soldiers_climbing_the_Ziggurat_of_Ur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5"/>
            <a:stretch/>
          </p:blipFill>
          <p:spPr bwMode="auto">
            <a:xfrm>
              <a:off x="0" y="-47816"/>
              <a:ext cx="2584174" cy="23535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0" y="2409245"/>
              <a:ext cx="2586355" cy="389255"/>
            </a:xfrm>
            <a:prstGeom prst="rect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sz="16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US-Soldaten besteigen 2010 die teilweise </a:t>
              </a:r>
              <a:endParaRPr lang="de-CH" sz="1600" b="1" dirty="0">
                <a:solidFill>
                  <a:srgbClr val="4F81BD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de-CH" sz="16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rekonstruierte Zikkurat in Ur (Süd-Irak)</a:t>
              </a:r>
              <a:endParaRPr lang="de-CH" sz="1600" b="1" dirty="0">
                <a:solidFill>
                  <a:srgbClr val="4F81BD"/>
                </a:solidFill>
                <a:effectLst/>
                <a:latin typeface="Times New Roman"/>
                <a:ea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18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ETEMENANKI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372200" y="4442336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Mögliche Rekonstruktion der Zikkurat von Babylon zur Zeit Nebukadnezars</a:t>
            </a:r>
            <a:endParaRPr lang="de-CH" sz="2400" b="1" dirty="0"/>
          </a:p>
        </p:txBody>
      </p:sp>
      <p:pic>
        <p:nvPicPr>
          <p:cNvPr id="3074" name="Picture 2" descr="File:Etemenanki 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5" y="1340768"/>
            <a:ext cx="5745970" cy="49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1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ndschaft, Wüste, Fantasy, Gelber Sand, Himmel, Z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"/>
            <a:ext cx="52292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07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TURMBAU ZU BABEL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6176551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smtClean="0"/>
              <a:t>Bild: Lucas van </a:t>
            </a:r>
            <a:r>
              <a:rPr lang="de-CH" sz="1600" dirty="0" err="1" smtClean="0"/>
              <a:t>Valckenborch</a:t>
            </a:r>
            <a:r>
              <a:rPr lang="de-CH" sz="1600" dirty="0" smtClean="0"/>
              <a:t> (1594)</a:t>
            </a:r>
            <a:endParaRPr lang="de-CH" sz="1600" dirty="0"/>
          </a:p>
        </p:txBody>
      </p:sp>
      <p:pic>
        <p:nvPicPr>
          <p:cNvPr id="5122" name="Picture 2" descr="http://upload.wikimedia.org/wikipedia/commons/8/83/Tour_de_babe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83" y="1297119"/>
            <a:ext cx="6519041" cy="47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4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STADT BABYLON</a:t>
            </a:r>
            <a:endParaRPr lang="de-CH" sz="3600" b="1" dirty="0"/>
          </a:p>
        </p:txBody>
      </p:sp>
      <p:pic>
        <p:nvPicPr>
          <p:cNvPr id="5" name="Picture 2" descr="Datei:Iraq physical map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9" y="1740864"/>
            <a:ext cx="5321617" cy="47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3361221" y="4313721"/>
            <a:ext cx="176426" cy="15215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2152941" y="4522242"/>
            <a:ext cx="10801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Babylon</a:t>
            </a:r>
            <a:endParaRPr lang="de-CH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385118" y="2677562"/>
            <a:ext cx="10801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IRAK</a:t>
            </a:r>
            <a:endParaRPr lang="de-CH" b="1" dirty="0"/>
          </a:p>
        </p:txBody>
      </p:sp>
      <p:pic>
        <p:nvPicPr>
          <p:cNvPr id="7170" name="Picture 2" descr="File:Babylon, 19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6896"/>
            <a:ext cx="3899683" cy="283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000319" y="4296599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smtClean="0"/>
              <a:t>Die von Archäologen teilweise freigelegte Stadt im Jahr 1932</a:t>
            </a:r>
            <a:endParaRPr lang="de-CH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2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RÜCKGANG DER LEBENSERWARTUNG</a:t>
            </a:r>
            <a:endParaRPr lang="de-CH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48" y="1124743"/>
            <a:ext cx="6840760" cy="517749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87624" y="6302234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Bild aus: WISKIN, Das Alter der Erde.</a:t>
            </a:r>
            <a:endParaRPr lang="de-CH" sz="1200" dirty="0"/>
          </a:p>
        </p:txBody>
      </p:sp>
      <p:sp>
        <p:nvSpPr>
          <p:cNvPr id="5" name="Ellipse 4"/>
          <p:cNvSpPr/>
          <p:nvPr/>
        </p:nvSpPr>
        <p:spPr>
          <a:xfrm>
            <a:off x="5508104" y="2924944"/>
            <a:ext cx="2736304" cy="362156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7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eg, Tau, Festhalten, Festgebunden, Befestig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404664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6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Urgeschichte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0070C0"/>
                </a:solidFill>
              </a:rPr>
              <a:t>(Bibelkurs</a:t>
            </a:r>
            <a:r>
              <a:rPr lang="de-CH" sz="3600" b="1" dirty="0" smtClean="0">
                <a:solidFill>
                  <a:srgbClr val="0070C0"/>
                </a:solidFill>
              </a:rPr>
              <a:t>, Teil 04/24)</a:t>
            </a:r>
            <a:endParaRPr lang="de-CH" sz="3600" b="1" dirty="0" smtClean="0">
              <a:solidFill>
                <a:srgbClr val="0051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7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URGESCHICHTE</a:t>
            </a:r>
            <a:endParaRPr lang="de-CH" sz="36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73502" cy="5112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45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Sündenfall und seine Folgen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4000" b="1" dirty="0" smtClean="0"/>
              <a:t>   </a:t>
            </a:r>
            <a:r>
              <a:rPr lang="de-CH" sz="4000" b="1" dirty="0" smtClean="0">
                <a:solidFill>
                  <a:srgbClr val="0070C0"/>
                </a:solidFill>
              </a:rPr>
              <a:t>1.	Vor der Sintflut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Die Sintflut</a:t>
            </a:r>
            <a:br>
              <a:rPr lang="de-CH" sz="40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Nach der Sintflut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1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ERSTEN OPFER</a:t>
            </a:r>
            <a:endParaRPr lang="de-CH" sz="3600" b="1" dirty="0"/>
          </a:p>
        </p:txBody>
      </p:sp>
      <p:pic>
        <p:nvPicPr>
          <p:cNvPr id="1026" name="Picture 2" descr="D:\17 Cultural Images of the Holy Land\Fauna-Sheep and Goats\Goats in Judean wilderness, tb010107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53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KAIN UND ABEL (1. MOSE 4)</a:t>
            </a:r>
            <a:endParaRPr lang="de-CH" sz="3600" b="1" dirty="0"/>
          </a:p>
        </p:txBody>
      </p:sp>
      <p:pic>
        <p:nvPicPr>
          <p:cNvPr id="1026" name="Picture 2" descr="https://upload.wikimedia.org/wikipedia/commons/1/1b/Titian_-_Cain_and_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43" y="1364938"/>
            <a:ext cx="471487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27584" y="6320353"/>
            <a:ext cx="746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/>
              <a:t>Bild: Tizian (1570/76)</a:t>
            </a:r>
            <a:endParaRPr lang="de-CH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5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Bildschirmpräsentation (4:3)</PresentationFormat>
  <Paragraphs>133</Paragraphs>
  <Slides>57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58" baseType="lpstr">
      <vt:lpstr>Larissa</vt:lpstr>
      <vt:lpstr>PowerPoint-Präsentation</vt:lpstr>
      <vt:lpstr>PowerPoint-Präsentation</vt:lpstr>
      <vt:lpstr>PowerPoint-Präsentation</vt:lpstr>
      <vt:lpstr>Der Sündenfall und seine Folgen     Einleitung     1. Vor der Sintflut     2. Die Sintflut     3. Nach der Sintflut     </vt:lpstr>
      <vt:lpstr>PowerPoint-Präsentation</vt:lpstr>
      <vt:lpstr>PowerPoint-Präsentation</vt:lpstr>
      <vt:lpstr>Der Sündenfall und seine Folgen     Einleitung     1. Vor der Sintflut     2. Die Sintflut     3. Nach der Sintflut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Sündenfall und seine Folgen     Einleitung     1. Vor der Sintflut     2. Die Sintflut     3. Nach der Sintflut     </vt:lpstr>
      <vt:lpstr>         KAP. 6 DER BAU DER ARCHE       KAP. 7 DIE FLUT KOMMT       KAP. 8 DAS ENDE DER FLUT       KAP. 9 GOTTES BUND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Sündenfall und seine Folgen     Einleitung     1. Vor der Sintflut     2. Die Sintflut     3. Nach der Sintflut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214</cp:revision>
  <dcterms:created xsi:type="dcterms:W3CDTF">2012-03-09T15:08:16Z</dcterms:created>
  <dcterms:modified xsi:type="dcterms:W3CDTF">2016-07-27T06:37:00Z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E1D39075-02B3-43D2-B3C1-CE82D514B063</vt:lpwstr>
  </property>
  <property fmtid="{D5CDD505-2E9C-101B-9397-08002B2CF9AE}" pid="3" name="ArticulatePath">
    <vt:lpwstr>BIBELKURS TEIL 04</vt:lpwstr>
  </property>
</Properties>
</file>