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66" r:id="rId2"/>
    <p:sldId id="953" r:id="rId3"/>
    <p:sldId id="954" r:id="rId4"/>
    <p:sldId id="652" r:id="rId5"/>
    <p:sldId id="765" r:id="rId6"/>
    <p:sldId id="879" r:id="rId7"/>
    <p:sldId id="955" r:id="rId8"/>
    <p:sldId id="880" r:id="rId9"/>
    <p:sldId id="886" r:id="rId10"/>
    <p:sldId id="881" r:id="rId11"/>
    <p:sldId id="887" r:id="rId12"/>
    <p:sldId id="890" r:id="rId13"/>
    <p:sldId id="882" r:id="rId14"/>
    <p:sldId id="891" r:id="rId15"/>
    <p:sldId id="892" r:id="rId16"/>
    <p:sldId id="893" r:id="rId17"/>
    <p:sldId id="895" r:id="rId18"/>
    <p:sldId id="894" r:id="rId19"/>
    <p:sldId id="896" r:id="rId20"/>
    <p:sldId id="897" r:id="rId21"/>
    <p:sldId id="898" r:id="rId22"/>
    <p:sldId id="899" r:id="rId23"/>
    <p:sldId id="900" r:id="rId24"/>
    <p:sldId id="888" r:id="rId25"/>
    <p:sldId id="906" r:id="rId26"/>
    <p:sldId id="905" r:id="rId27"/>
    <p:sldId id="907" r:id="rId28"/>
    <p:sldId id="904" r:id="rId29"/>
    <p:sldId id="949" r:id="rId30"/>
    <p:sldId id="908" r:id="rId31"/>
    <p:sldId id="950" r:id="rId32"/>
    <p:sldId id="910" r:id="rId33"/>
    <p:sldId id="911" r:id="rId34"/>
    <p:sldId id="883" r:id="rId35"/>
    <p:sldId id="956" r:id="rId36"/>
    <p:sldId id="913" r:id="rId37"/>
    <p:sldId id="914" r:id="rId38"/>
    <p:sldId id="915" r:id="rId39"/>
    <p:sldId id="932" r:id="rId40"/>
    <p:sldId id="917" r:id="rId41"/>
    <p:sldId id="916" r:id="rId42"/>
    <p:sldId id="918" r:id="rId43"/>
    <p:sldId id="919" r:id="rId44"/>
    <p:sldId id="920" r:id="rId45"/>
    <p:sldId id="921" r:id="rId46"/>
    <p:sldId id="922" r:id="rId47"/>
    <p:sldId id="957" r:id="rId48"/>
    <p:sldId id="923" r:id="rId49"/>
    <p:sldId id="926" r:id="rId50"/>
    <p:sldId id="924" r:id="rId51"/>
    <p:sldId id="925" r:id="rId52"/>
    <p:sldId id="958" r:id="rId53"/>
    <p:sldId id="959" r:id="rId54"/>
    <p:sldId id="937" r:id="rId55"/>
    <p:sldId id="951" r:id="rId56"/>
    <p:sldId id="933" r:id="rId57"/>
    <p:sldId id="885" r:id="rId58"/>
    <p:sldId id="927" r:id="rId59"/>
    <p:sldId id="952" r:id="rId60"/>
    <p:sldId id="934" r:id="rId61"/>
    <p:sldId id="935" r:id="rId62"/>
    <p:sldId id="936" r:id="rId63"/>
    <p:sldId id="960" r:id="rId64"/>
    <p:sldId id="938" r:id="rId65"/>
    <p:sldId id="961" r:id="rId66"/>
    <p:sldId id="939" r:id="rId67"/>
    <p:sldId id="930" r:id="rId68"/>
    <p:sldId id="942" r:id="rId69"/>
    <p:sldId id="962" r:id="rId70"/>
    <p:sldId id="945" r:id="rId71"/>
    <p:sldId id="963" r:id="rId72"/>
    <p:sldId id="943" r:id="rId73"/>
    <p:sldId id="947" r:id="rId74"/>
    <p:sldId id="944" r:id="rId75"/>
    <p:sldId id="964" r:id="rId76"/>
    <p:sldId id="948" r:id="rId77"/>
    <p:sldId id="965" r:id="rId78"/>
  </p:sldIdLst>
  <p:sldSz cx="9144000" cy="6858000" type="screen4x3"/>
  <p:notesSz cx="6858000" cy="9144000"/>
  <p:custDataLst>
    <p:tags r:id="rId7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FFDF79"/>
    <a:srgbClr val="D4732A"/>
    <a:srgbClr val="E3C367"/>
    <a:srgbClr val="F1CFB5"/>
    <a:srgbClr val="A89E64"/>
    <a:srgbClr val="FFFFFF"/>
    <a:srgbClr val="FFFF00"/>
    <a:srgbClr val="FD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316" autoAdjust="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0524" y="2522634"/>
            <a:ext cx="8064896" cy="1781954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200" b="1" dirty="0" smtClean="0"/>
              <a:t>Abraham und seine Nachkommen</a:t>
            </a:r>
            <a:endParaRPr lang="de-CH" sz="4200" b="1" dirty="0" smtClean="0"/>
          </a:p>
          <a:p>
            <a:pPr algn="ctr"/>
            <a:r>
              <a:rPr lang="de-CH" sz="3600" b="1" dirty="0" smtClean="0">
                <a:solidFill>
                  <a:schemeClr val="accent3">
                    <a:lumMod val="75000"/>
                  </a:schemeClr>
                </a:solidFill>
              </a:rPr>
              <a:t>(Bibelkurs, Teil 05/24)</a:t>
            </a:r>
            <a:endParaRPr lang="de-CH" sz="3600" b="1" dirty="0" smtClean="0">
              <a:solidFill>
                <a:srgbClr val="0051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76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214"/>
    </mc:Choice>
    <mc:Fallback>
      <p:transition advTm="1221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LEBENSRAUM DER PATRIARCHEN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372036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Graphik: Captain Blood, CC-BY-SA 3.0</a:t>
            </a:r>
            <a:endParaRPr lang="de-CH" sz="1200" dirty="0"/>
          </a:p>
        </p:txBody>
      </p:sp>
      <p:pic>
        <p:nvPicPr>
          <p:cNvPr id="3074" name="Picture 2" descr="http://upload.wikimedia.org/wikipedia/commons/thumb/8/8b/AlterOrient.jpg/1024px-AlterOri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0" y="1236555"/>
            <a:ext cx="7560840" cy="507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1979712" y="4149080"/>
            <a:ext cx="2016224" cy="19602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261780" y="2687120"/>
            <a:ext cx="3190540" cy="234212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70447" y="1916603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MESOPOTAMIEN</a:t>
            </a:r>
            <a:endParaRPr lang="de-CH" sz="2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066885" y="5589011"/>
            <a:ext cx="2377323" cy="57629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ÄGYPTEN</a:t>
            </a:r>
            <a:endParaRPr lang="de-CH" sz="28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114557" y="2780928"/>
            <a:ext cx="2089291" cy="576293"/>
          </a:xfrm>
          <a:prstGeom prst="rect">
            <a:avLst/>
          </a:prstGeom>
          <a:gradFill flip="none" rotWithShape="1">
            <a:gsLst>
              <a:gs pos="0">
                <a:srgbClr val="FFDF79">
                  <a:tint val="66000"/>
                  <a:satMod val="160000"/>
                </a:srgbClr>
              </a:gs>
              <a:gs pos="50000">
                <a:srgbClr val="FFDF79">
                  <a:tint val="44500"/>
                  <a:satMod val="160000"/>
                </a:srgbClr>
              </a:gs>
              <a:gs pos="100000">
                <a:srgbClr val="FFDF7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LEVANTE</a:t>
            </a:r>
            <a:endParaRPr lang="de-CH" sz="2800" b="1" dirty="0"/>
          </a:p>
        </p:txBody>
      </p:sp>
      <p:sp>
        <p:nvSpPr>
          <p:cNvPr id="14" name="Ellipse 13"/>
          <p:cNvSpPr/>
          <p:nvPr/>
        </p:nvSpPr>
        <p:spPr>
          <a:xfrm>
            <a:off x="3334048" y="2687120"/>
            <a:ext cx="1273956" cy="196028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7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Abraham und seine Nachkommen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1.	Abraham</a:t>
            </a:r>
            <a:b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Isaak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Jakob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4. Josef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6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ABRAHAMS REISE</a:t>
            </a:r>
            <a:endParaRPr lang="de-CH" sz="3600" b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827584" y="1305413"/>
            <a:ext cx="7464879" cy="5147923"/>
            <a:chOff x="82162" y="-8064"/>
            <a:chExt cx="3230783" cy="229419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2" y="-8064"/>
              <a:ext cx="3221317" cy="2061883"/>
            </a:xfrm>
            <a:prstGeom prst="rect">
              <a:avLst/>
            </a:prstGeom>
          </p:spPr>
        </p:pic>
        <p:sp>
          <p:nvSpPr>
            <p:cNvPr id="10" name="Textfeld 1"/>
            <p:cNvSpPr txBox="1"/>
            <p:nvPr/>
          </p:nvSpPr>
          <p:spPr>
            <a:xfrm>
              <a:off x="93495" y="2121535"/>
              <a:ext cx="3219450" cy="16459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sz="12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Der Weg Abrahams</a:t>
              </a:r>
              <a:br>
                <a:rPr lang="de-CH" sz="12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</a:br>
              <a:r>
                <a:rPr lang="de-CH" sz="1200" b="0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(Quelle: www.bibelwerk.de)</a:t>
              </a:r>
              <a:endParaRPr lang="de-CH" sz="1200" b="1" dirty="0">
                <a:solidFill>
                  <a:srgbClr val="4F81BD"/>
                </a:solidFill>
                <a:effectLst/>
                <a:latin typeface="Times New Roman"/>
                <a:ea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0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ABRAHAMS REISE</a:t>
            </a:r>
            <a:endParaRPr lang="de-CH" sz="3600" b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827584" y="1305413"/>
            <a:ext cx="7464879" cy="5147923"/>
            <a:chOff x="82162" y="-8064"/>
            <a:chExt cx="3230783" cy="229419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2" y="-8064"/>
              <a:ext cx="3221317" cy="2061883"/>
            </a:xfrm>
            <a:prstGeom prst="rect">
              <a:avLst/>
            </a:prstGeom>
          </p:spPr>
        </p:pic>
        <p:sp>
          <p:nvSpPr>
            <p:cNvPr id="10" name="Textfeld 1"/>
            <p:cNvSpPr txBox="1"/>
            <p:nvPr/>
          </p:nvSpPr>
          <p:spPr>
            <a:xfrm>
              <a:off x="93495" y="2121535"/>
              <a:ext cx="3219450" cy="16459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sz="12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Der Weg Abrahams</a:t>
              </a:r>
              <a:br>
                <a:rPr lang="de-CH" sz="12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</a:br>
              <a:r>
                <a:rPr lang="de-CH" sz="1200" b="0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(Quelle: www.bibelwerk.de)</a:t>
              </a:r>
              <a:endParaRPr lang="de-CH" sz="1200" b="1" dirty="0">
                <a:solidFill>
                  <a:srgbClr val="4F81BD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1" name="Ellipse 10"/>
          <p:cNvSpPr/>
          <p:nvPr/>
        </p:nvSpPr>
        <p:spPr>
          <a:xfrm>
            <a:off x="6948264" y="3789040"/>
            <a:ext cx="1008112" cy="980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7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RUINEN DER STADT UR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66777" y="639236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Bild: CC-BY-SA 2.0</a:t>
            </a:r>
            <a:endParaRPr lang="de-CH" sz="1200" dirty="0"/>
          </a:p>
        </p:txBody>
      </p:sp>
      <p:pic>
        <p:nvPicPr>
          <p:cNvPr id="4098" name="Picture 2" descr="File:Ur-Nassiriy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8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100811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STANDARTE VON UR</a:t>
            </a:r>
            <a:br>
              <a:rPr lang="de-CH" sz="3600" b="1" dirty="0" smtClean="0"/>
            </a:br>
            <a:r>
              <a:rPr lang="de-CH" sz="2400" dirty="0" smtClean="0"/>
              <a:t>(Beigabe in einem Königsgrab)</a:t>
            </a:r>
            <a:endParaRPr lang="de-CH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366777" y="639236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Bild: CC-BY-SA 2.0</a:t>
            </a:r>
            <a:endParaRPr lang="de-CH" sz="1200" dirty="0"/>
          </a:p>
        </p:txBody>
      </p:sp>
      <p:pic>
        <p:nvPicPr>
          <p:cNvPr id="8194" name="Picture 2" descr="File:Standard of ur peace 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2" y="2127472"/>
            <a:ext cx="8165663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8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RUINEN DER STADT UR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66777" y="639236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Bild: CC-BY-SA 2.0</a:t>
            </a:r>
            <a:endParaRPr lang="de-CH" sz="1200" dirty="0"/>
          </a:p>
        </p:txBody>
      </p:sp>
      <p:pic>
        <p:nvPicPr>
          <p:cNvPr id="4098" name="Picture 2" descr="File:Ur-Nassiriy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25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Abraham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.	Gottes Verheissung</a:t>
            </a:r>
            <a:b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sz="1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b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Abrahams Glaube</a:t>
            </a:r>
            <a:br>
              <a:rPr lang="de-CH" sz="4000" b="1" dirty="0" smtClean="0"/>
            </a:br>
            <a: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c</a:t>
            </a:r>
            <a:r>
              <a:rPr lang="de-CH" sz="4000" b="1" dirty="0" smtClean="0"/>
              <a:t>. Gottes Bund mit Abraham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d</a:t>
            </a:r>
            <a:r>
              <a:rPr lang="de-CH" sz="4000" b="1" dirty="0" smtClean="0"/>
              <a:t>. Die Geburt Isaaks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02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12,1: </a:t>
            </a:r>
            <a:r>
              <a:rPr lang="de-DE" sz="4000" b="1" dirty="0" smtClean="0"/>
              <a:t>Und der Herr hatte zu Abram gesprochen: Geh aus deinem Land und aus deiner Verwandtschaft und aus dem Haus deines Vaters in das Land, das ich dir zeigen werde.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82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12,2: </a:t>
            </a:r>
            <a:r>
              <a:rPr lang="de-DE" sz="4000" b="1" dirty="0" smtClean="0"/>
              <a:t>Und ich will dich zu einer </a:t>
            </a:r>
            <a:r>
              <a:rPr lang="de-DE" sz="4000" b="1" dirty="0" err="1" smtClean="0"/>
              <a:t>grossen</a:t>
            </a:r>
            <a:r>
              <a:rPr lang="de-DE" sz="4000" b="1" dirty="0" smtClean="0"/>
              <a:t> Nation machen, und ich will dich segnen, und ich will deinen Namen gross machen, und du sollst </a:t>
            </a:r>
            <a:br>
              <a:rPr lang="de-DE" sz="4000" b="1" dirty="0" smtClean="0"/>
            </a:br>
            <a:r>
              <a:rPr lang="de-DE" sz="4000" b="1" dirty="0" smtClean="0"/>
              <a:t>ein Segen sein.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9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5Mo 7,7: </a:t>
            </a:r>
            <a:r>
              <a:rPr lang="de-DE" sz="4000" b="1" dirty="0" smtClean="0"/>
              <a:t>Nicht deshalb, weil ihr zahlreicher wärt als alle Völker, hat der Herr sein Herz euch zugewandt und euch erwählt – denn ihr seid das geringste unter allen </a:t>
            </a:r>
            <a:r>
              <a:rPr lang="de-DE" sz="4000" b="1" dirty="0"/>
              <a:t>Völkern –,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6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12,3: </a:t>
            </a:r>
            <a:r>
              <a:rPr lang="de-DE" sz="4000" b="1" dirty="0" smtClean="0"/>
              <a:t>Und ich will segnen, die </a:t>
            </a:r>
            <a:br>
              <a:rPr lang="de-DE" sz="4000" b="1" dirty="0" smtClean="0"/>
            </a:br>
            <a:r>
              <a:rPr lang="de-DE" sz="4000" b="1" dirty="0" smtClean="0"/>
              <a:t>dich segnen, und wer dir flucht, den werde ich verfluchen; und in dir sollen gesegnet werden alle Geschlechter der Erde.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71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GOTTES VERHEISSUNG AN ABRAHAM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858001" y="3354677"/>
            <a:ext cx="3500006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VOLK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858000" y="1698493"/>
            <a:ext cx="3500007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LAND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858001" y="5013175"/>
            <a:ext cx="3517070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SEGEN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4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ABRAHAMS REISE</a:t>
            </a:r>
            <a:endParaRPr lang="de-CH" sz="3600" b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827584" y="1305413"/>
            <a:ext cx="7464879" cy="5147923"/>
            <a:chOff x="82162" y="-8064"/>
            <a:chExt cx="3230783" cy="229419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2" y="-8064"/>
              <a:ext cx="3221317" cy="2061883"/>
            </a:xfrm>
            <a:prstGeom prst="rect">
              <a:avLst/>
            </a:prstGeom>
          </p:spPr>
        </p:pic>
        <p:sp>
          <p:nvSpPr>
            <p:cNvPr id="10" name="Textfeld 1"/>
            <p:cNvSpPr txBox="1"/>
            <p:nvPr/>
          </p:nvSpPr>
          <p:spPr>
            <a:xfrm>
              <a:off x="93495" y="2121535"/>
              <a:ext cx="3219450" cy="16459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CH" sz="12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Der Weg Abrahams</a:t>
              </a:r>
              <a:br>
                <a:rPr lang="de-CH" sz="1200" b="1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</a:br>
              <a:r>
                <a:rPr lang="de-CH" sz="1200" b="0" dirty="0">
                  <a:solidFill>
                    <a:srgbClr val="000000"/>
                  </a:solidFill>
                  <a:effectLst/>
                  <a:latin typeface="Tahoma"/>
                  <a:ea typeface="Times New Roman"/>
                </a:rPr>
                <a:t>(Quelle: www.bibelwerk.de)</a:t>
              </a:r>
              <a:endParaRPr lang="de-CH" sz="1200" b="1" dirty="0">
                <a:solidFill>
                  <a:srgbClr val="4F81BD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1" name="Ellipse 10"/>
          <p:cNvSpPr/>
          <p:nvPr/>
        </p:nvSpPr>
        <p:spPr>
          <a:xfrm>
            <a:off x="4014312" y="1398415"/>
            <a:ext cx="1008112" cy="980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020272" y="3682261"/>
            <a:ext cx="1008112" cy="980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907704" y="3240948"/>
            <a:ext cx="1008112" cy="980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1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12,7: </a:t>
            </a:r>
            <a:r>
              <a:rPr lang="de-DE" sz="4000" b="1" dirty="0" smtClean="0"/>
              <a:t>Deinen Nachkommen will ich dieses Land geben.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39552" y="3356992"/>
            <a:ext cx="8169125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BLICK AUF SICHEM</a:t>
            </a:r>
            <a:endParaRPr lang="de-CH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9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Abraham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/>
              <a:t>a</a:t>
            </a:r>
            <a:r>
              <a:rPr lang="de-CH" sz="4000" b="1" dirty="0" smtClean="0"/>
              <a:t>.	Gottes Verheissung</a:t>
            </a:r>
            <a:br>
              <a:rPr lang="de-CH" sz="4000" b="1" dirty="0" smtClean="0"/>
            </a:br>
            <a:r>
              <a:rPr lang="de-CH" sz="1400" b="1" dirty="0" smtClean="0"/>
              <a:t/>
            </a:r>
            <a:br>
              <a:rPr lang="de-CH" sz="1400" b="1" dirty="0" smtClean="0"/>
            </a:br>
            <a:r>
              <a:rPr lang="de-CH" sz="4000" b="1" dirty="0" smtClean="0"/>
              <a:t>   </a:t>
            </a:r>
            <a:r>
              <a:rPr lang="de-CH" sz="40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CH" sz="40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Abrahams Glaube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c</a:t>
            </a:r>
            <a:r>
              <a:rPr lang="de-CH" sz="4000" b="1" dirty="0" smtClean="0"/>
              <a:t>. Gottes Bund mit Abraham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d</a:t>
            </a:r>
            <a:r>
              <a:rPr lang="de-CH" sz="4000" b="1" dirty="0" smtClean="0"/>
              <a:t>. Die Geburt Isaaks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5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WAS IST GLAUBE?</a:t>
            </a:r>
            <a:endParaRPr lang="de-CH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157127" y="3212976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GLAUBE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WAS IST GLAUBE?</a:t>
            </a:r>
            <a:endParaRPr lang="de-CH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157127" y="3212976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GLAUBE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1700808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WISSEN</a:t>
            </a:r>
            <a:endParaRPr lang="de-CH" sz="2800" b="1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157127" y="2492896"/>
            <a:ext cx="36004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4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WAS IST GLAUBE?</a:t>
            </a:r>
            <a:endParaRPr lang="de-CH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157127" y="3212976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GLAUBE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1700808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WISSEN</a:t>
            </a:r>
            <a:endParaRPr lang="de-CH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148064" y="1700808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VERTRAUEN</a:t>
            </a:r>
            <a:endParaRPr lang="de-CH" sz="2800" b="1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157127" y="2492896"/>
            <a:ext cx="36004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580112" y="2492896"/>
            <a:ext cx="36004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78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WAS IST GLAUBE?</a:t>
            </a:r>
            <a:endParaRPr lang="de-CH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157127" y="3212976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GLAUBE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1700808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WISSEN</a:t>
            </a:r>
            <a:endParaRPr lang="de-CH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148064" y="1700808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VERTRAUEN</a:t>
            </a:r>
            <a:endParaRPr lang="de-CH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157126" y="4869160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GEHORSAM</a:t>
            </a:r>
            <a:endParaRPr lang="de-CH" sz="2800" b="1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157127" y="2492896"/>
            <a:ext cx="36004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580112" y="2492896"/>
            <a:ext cx="36004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615542" y="4005064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4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WAS IST GLAUBE?</a:t>
            </a:r>
            <a:endParaRPr lang="de-CH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157127" y="3212976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GLAUBE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1700808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WISSEN</a:t>
            </a:r>
            <a:endParaRPr lang="de-CH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148064" y="1700808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VERTRAUEN</a:t>
            </a:r>
            <a:endParaRPr lang="de-CH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157126" y="4869160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GEHORSAM</a:t>
            </a:r>
            <a:endParaRPr lang="de-CH" sz="2800" b="1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157127" y="2492896"/>
            <a:ext cx="36004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580112" y="2492896"/>
            <a:ext cx="36004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615542" y="4005064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83568" y="5949051"/>
            <a:ext cx="7848872" cy="57629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GOTTES WORT / VERHEISSUNGEN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2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5Mo 7,8a: </a:t>
            </a:r>
            <a:r>
              <a:rPr lang="de-DE" sz="4000" b="1" dirty="0" smtClean="0"/>
              <a:t>… sondern weil der Herr euch liebte und weil er den Eid halten wollte, den er euren Vätern geschworen hat.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8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Abraham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/>
              <a:t>a</a:t>
            </a:r>
            <a:r>
              <a:rPr lang="de-CH" sz="4000" b="1" dirty="0" smtClean="0"/>
              <a:t>.	Gottes Verheissung</a:t>
            </a:r>
            <a:br>
              <a:rPr lang="de-CH" sz="4000" b="1" dirty="0" smtClean="0"/>
            </a:br>
            <a:r>
              <a:rPr lang="de-CH" sz="1400" b="1" dirty="0" smtClean="0"/>
              <a:t/>
            </a:r>
            <a:br>
              <a:rPr lang="de-CH" sz="1400" b="1" dirty="0" smtClean="0"/>
            </a:br>
            <a:r>
              <a:rPr lang="de-CH" sz="4000" b="1" dirty="0" smtClean="0"/>
              <a:t>   </a:t>
            </a:r>
            <a:r>
              <a:rPr lang="de-CH" sz="4000" b="1" dirty="0"/>
              <a:t>b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Abrahams Glaube</a:t>
            </a:r>
            <a:br>
              <a:rPr lang="de-CH" sz="4000" b="1" dirty="0" smtClean="0"/>
            </a:br>
            <a: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. Gottes Bund mit Abraham</a:t>
            </a:r>
            <a:r>
              <a:rPr lang="de-CH" sz="9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de-CH" sz="9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sz="1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de-CH" sz="1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d</a:t>
            </a:r>
            <a:r>
              <a:rPr lang="de-CH" sz="4000" b="1" dirty="0" smtClean="0"/>
              <a:t>. Die Geburt Isaaks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3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15,5a: </a:t>
            </a:r>
            <a:r>
              <a:rPr lang="de-DE" sz="4000" b="1" dirty="0" smtClean="0"/>
              <a:t>Und er führte ihn hinaus und sprach: Blicke doch auf zum Himmel und zähle die Sterne, wenn du sie zählen kannst.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6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15,5b: </a:t>
            </a:r>
            <a:r>
              <a:rPr lang="de-DE" sz="4000" b="1" dirty="0" smtClean="0"/>
              <a:t>Und er sprach: So zahlreich wird deine Nachkommenschaft sein.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4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15,6: </a:t>
            </a:r>
            <a:r>
              <a:rPr lang="de-DE" sz="4000" b="1" dirty="0" smtClean="0"/>
              <a:t>Und er [= Abraham] </a:t>
            </a:r>
            <a:br>
              <a:rPr lang="de-DE" sz="4000" b="1" dirty="0" smtClean="0"/>
            </a:br>
            <a:r>
              <a:rPr lang="de-DE" sz="4000" b="1" dirty="0" smtClean="0"/>
              <a:t>glaubte dem Herrn; und er [= der Herr] rechnete es ihm als Gerechtigkeit an.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87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STERNENHIMMEL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Holzstich: Julius Schnorr von Carolsfeld (Bilderbibel, 1860)</a:t>
            </a:r>
            <a:endParaRPr lang="de-CH" dirty="0"/>
          </a:p>
        </p:txBody>
      </p:sp>
      <p:pic>
        <p:nvPicPr>
          <p:cNvPr id="9218" name="Picture 2" descr="http://upload.wikimedia.org/wikipedia/commons/thumb/d/d7/Schnorr_von_Carolsfeld_Bibel_in_Bildern_1860_024.png/800px-Schnorr_von_Carolsfeld_Bibel_in_Bildern_1860_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35" y="1340768"/>
            <a:ext cx="5727538" cy="46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7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ABRAHAM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3000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Jozsef Molnar (1850)</a:t>
            </a:r>
            <a:endParaRPr lang="de-CH" b="1" dirty="0"/>
          </a:p>
        </p:txBody>
      </p:sp>
      <p:pic>
        <p:nvPicPr>
          <p:cNvPr id="2050" name="Picture 2" descr="https://upload.wikimedia.org/wikipedia/commons/thumb/6/62/Moln%C3%A1r_%C3%81brah%C3%A1m_kik%C3%B6lt%C3%B6z%C3%A9se_1850.jpg/1024px-Moln%C3%A1r_%C3%81brah%C3%A1m_kik%C3%B6lt%C3%B6z%C3%A9se_1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94" y="1268760"/>
            <a:ext cx="5420020" cy="49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7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chemeClr val="accent3">
                    <a:lumMod val="75000"/>
                  </a:schemeClr>
                </a:solidFill>
              </a:rPr>
              <a:t>Röm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 3,22: </a:t>
            </a:r>
            <a:r>
              <a:rPr lang="de-DE" sz="4000" b="1" dirty="0" smtClean="0"/>
              <a:t>Gottes Gerechtigkeit aber durch Glauben an Jesus Christus für alle, die glauben.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Abraham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/>
              <a:t>a</a:t>
            </a:r>
            <a:r>
              <a:rPr lang="de-CH" sz="4000" b="1" dirty="0" smtClean="0"/>
              <a:t>.	Gottes Verheissung</a:t>
            </a:r>
            <a:br>
              <a:rPr lang="de-CH" sz="4000" b="1" dirty="0" smtClean="0"/>
            </a:br>
            <a:r>
              <a:rPr lang="de-CH" sz="1400" b="1" dirty="0" smtClean="0"/>
              <a:t/>
            </a:r>
            <a:br>
              <a:rPr lang="de-CH" sz="1400" b="1" dirty="0" smtClean="0"/>
            </a:br>
            <a:r>
              <a:rPr lang="de-CH" sz="4000" b="1" dirty="0" smtClean="0"/>
              <a:t>   </a:t>
            </a:r>
            <a:r>
              <a:rPr lang="de-CH" sz="4000" b="1" dirty="0"/>
              <a:t>b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Abrahams Glaube</a:t>
            </a:r>
            <a:br>
              <a:rPr lang="de-CH" sz="4000" b="1" dirty="0" smtClean="0"/>
            </a:br>
            <a: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c</a:t>
            </a:r>
            <a:r>
              <a:rPr lang="de-CH" sz="4000" b="1" dirty="0" smtClean="0"/>
              <a:t>. Gottes Bund mit Abraham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1400" b="1" dirty="0"/>
              <a:t/>
            </a:r>
            <a:br>
              <a:rPr lang="de-CH" sz="1400" b="1" dirty="0"/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. Die Geburt Isaaks</a:t>
            </a:r>
            <a:endParaRPr lang="de-CH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8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ABRAHAM UND SARA</a:t>
            </a:r>
            <a:endParaRPr lang="de-CH" sz="3600" b="1" dirty="0"/>
          </a:p>
        </p:txBody>
      </p:sp>
      <p:pic>
        <p:nvPicPr>
          <p:cNvPr id="24578" name="Picture 2" descr="File:Tissot Abram's Counsel to Sar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09170"/>
            <a:ext cx="6696744" cy="486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7936" y="62456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Bild: James </a:t>
            </a:r>
            <a:r>
              <a:rPr lang="de-CH" dirty="0" err="1" smtClean="0"/>
              <a:t>Tissot</a:t>
            </a:r>
            <a:r>
              <a:rPr lang="de-CH" dirty="0" smtClean="0"/>
              <a:t> (ca. 1896-1902)</a:t>
            </a:r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5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ANFÄNGE ISRAELS</a:t>
            </a:r>
            <a:endParaRPr lang="de-CH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9" y="1196752"/>
            <a:ext cx="8424936" cy="538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9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Abraham und seine Nachkommen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Einleitung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Abraham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Isaak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Jakob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4. Josef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8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EIN NEUER NAME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11955" y="3645024"/>
            <a:ext cx="3500006" cy="7944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Abraham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8716" y="1916832"/>
            <a:ext cx="3500007" cy="7944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Abram</a:t>
            </a:r>
            <a:endParaRPr lang="de-CH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851637" y="1916832"/>
            <a:ext cx="3500007" cy="7944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«Erhabener Vater»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866152" y="3645024"/>
            <a:ext cx="3500006" cy="7944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«Vater einer Menge»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3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17,19: </a:t>
            </a:r>
            <a:r>
              <a:rPr lang="de-DE" sz="4000" b="1" dirty="0" smtClean="0"/>
              <a:t>Sara, deine Frau, wird dir einen Sohn gebären.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17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21,1: </a:t>
            </a:r>
            <a:r>
              <a:rPr lang="de-DE" sz="4000" b="1" dirty="0" smtClean="0"/>
              <a:t>Und der Herr suchte Sara heim, wie er gesagt hatte, und der Herr tat an Sara, wie er geredet hatte.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9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21,2: </a:t>
            </a:r>
            <a:r>
              <a:rPr lang="de-DE" sz="4000" b="1" dirty="0" smtClean="0"/>
              <a:t>Und Sara wurde schwanger und gebar dem Abraham einen Sohn in seinem Alter, zu der bestimmten Zeit, die Gott ihm gesagt hatte.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9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21,3: </a:t>
            </a:r>
            <a:r>
              <a:rPr lang="de-DE" sz="4000" b="1" dirty="0" smtClean="0"/>
              <a:t>Und Abraham gab seinem Sohn, der ihm geboren worden war, den Sara ihm geboren hatte, den Namen Isaak.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6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Abraham und seine Nachkommen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Abraham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CH" sz="40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Isaak</a:t>
            </a:r>
            <a:b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Jakob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4. Josef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1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22,2: </a:t>
            </a:r>
            <a:r>
              <a:rPr lang="de-DE" sz="4000" b="1" dirty="0" smtClean="0"/>
              <a:t>Nimm deinen Sohn, deinen einzigen, den du liebhast, den Isaak […] und opfere ihn!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8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OPFERUNG ISAAKS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47936" y="62456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Illustration in einem Missal (Messbuch) aus Ostengland (14. Jh.)</a:t>
            </a:r>
            <a:endParaRPr lang="de-CH" b="1" dirty="0"/>
          </a:p>
        </p:txBody>
      </p:sp>
      <p:pic>
        <p:nvPicPr>
          <p:cNvPr id="3074" name="Picture 2" descr="File:Abraham about to sacrifice Isa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94" y="1340768"/>
            <a:ext cx="5256820" cy="48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22,3: </a:t>
            </a:r>
            <a:r>
              <a:rPr lang="de-DE" sz="4000" b="1" dirty="0" smtClean="0"/>
              <a:t>Da machte sich Abraham früh am Morgen auf … und ging an den Ort, den Gott ihm genannt hatte.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1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04048" y="332656"/>
            <a:ext cx="3672408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OPFERUNG ISAAKS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840447" y="6237312"/>
            <a:ext cx="376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Bild: Rembrandt (1635)</a:t>
            </a:r>
            <a:endParaRPr lang="de-CH" dirty="0"/>
          </a:p>
        </p:txBody>
      </p:sp>
      <p:pic>
        <p:nvPicPr>
          <p:cNvPr id="26626" name="Picture 2" descr="http://upload.wikimedia.org/wikipedia/commons/thumb/4/4f/Rembrandt_Harmensz._van_Rijn_035.jpg/640px-Rembrandt_Harmensz._van_Rijn_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48472" cy="616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8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171437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3563888" y="1052736"/>
            <a:ext cx="1368152" cy="1296144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2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22,12a: </a:t>
            </a:r>
            <a:r>
              <a:rPr lang="de-DE" sz="4000" b="1" dirty="0" smtClean="0"/>
              <a:t>Strecke deine Hand nicht aus nach dem Jungen, und tu ihm nichts! 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9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22,12b: </a:t>
            </a:r>
            <a:r>
              <a:rPr lang="de-DE" sz="4000" b="1" dirty="0" smtClean="0"/>
              <a:t>Denn nun habe ich erkannt, dass du Gott fürchtest, da du deinen Sohn, deinen einzigen, mir nicht vorenthalten hast.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stern, Christus, Passion, Katholiken, Gläubi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0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REBEKKA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47936" y="63000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Gemälde von Giuseppe </a:t>
            </a:r>
            <a:r>
              <a:rPr lang="de-CH" b="1" dirty="0" err="1" smtClean="0"/>
              <a:t>Molteni</a:t>
            </a:r>
            <a:r>
              <a:rPr lang="de-CH" b="1" dirty="0" smtClean="0"/>
              <a:t> (um 1835)</a:t>
            </a:r>
            <a:endParaRPr lang="de-CH" b="1" dirty="0"/>
          </a:p>
        </p:txBody>
      </p:sp>
      <p:pic>
        <p:nvPicPr>
          <p:cNvPr id="5122" name="Picture 2" descr="https://upload.wikimedia.org/wikipedia/commons/thumb/6/69/Giuseppe_Molteni_-_Rebecca_-_Google_Art_Project.jpg/800px-Giuseppe_Molteni_-_Rebecca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7" y="1196752"/>
            <a:ext cx="4307533" cy="504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4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Abraham und seine Nachkommen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Abraham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Isaak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3.</a:t>
            </a:r>
            <a:r>
              <a:rPr lang="de-CH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Jakob</a:t>
            </a:r>
            <a:r>
              <a:rPr lang="de-CH" sz="9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de-CH" sz="9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4. Josef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3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GEBURT ESAUS UND JAKOBS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Bild: Benjamin West (1738-1820)</a:t>
            </a:r>
            <a:endParaRPr lang="de-CH" dirty="0"/>
          </a:p>
        </p:txBody>
      </p:sp>
      <p:pic>
        <p:nvPicPr>
          <p:cNvPr id="33794" name="Picture 2" descr="http://upload.wikimedia.org/wikipedia/commons/7/70/Esau_and_Jacob_Presented_to_Isa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1" y="1367962"/>
            <a:ext cx="6460285" cy="46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9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ANFÄNGE ISRAELS</a:t>
            </a:r>
            <a:endParaRPr lang="de-CH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9" y="1196752"/>
            <a:ext cx="8424936" cy="538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9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ISAAK SEGNET JAKOB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1560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Bild: </a:t>
            </a:r>
            <a:r>
              <a:rPr lang="de-CH" dirty="0" err="1" smtClean="0"/>
              <a:t>Govert</a:t>
            </a:r>
            <a:r>
              <a:rPr lang="de-CH" dirty="0" smtClean="0"/>
              <a:t> </a:t>
            </a:r>
            <a:r>
              <a:rPr lang="de-CH" dirty="0" err="1" smtClean="0"/>
              <a:t>Flinck</a:t>
            </a:r>
            <a:r>
              <a:rPr lang="de-CH" dirty="0" smtClean="0"/>
              <a:t>, NL (1638)</a:t>
            </a:r>
            <a:endParaRPr lang="de-CH" dirty="0"/>
          </a:p>
        </p:txBody>
      </p:sp>
      <p:pic>
        <p:nvPicPr>
          <p:cNvPr id="37890" name="Picture 2" descr="File:Isaac Blessing Jacob - Govert Flin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39" y="1268760"/>
            <a:ext cx="584572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7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SÖHNE JAKOBS</a:t>
            </a:r>
            <a:endParaRPr lang="de-CH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56792"/>
            <a:ext cx="8424936" cy="4608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7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08104" y="404664"/>
            <a:ext cx="3312368" cy="230425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JAKOB KÄMPFT MIT DEM </a:t>
            </a:r>
            <a:br>
              <a:rPr lang="de-CH" sz="3600" b="1" dirty="0" smtClean="0"/>
            </a:br>
            <a:r>
              <a:rPr lang="de-CH" sz="3600" b="1" dirty="0" smtClean="0"/>
              <a:t>ENGEL DES HERRN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61560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Bild: Gustave </a:t>
            </a:r>
            <a:r>
              <a:rPr lang="de-CH" dirty="0" err="1" smtClean="0"/>
              <a:t>Doré</a:t>
            </a:r>
            <a:r>
              <a:rPr lang="de-CH" dirty="0" smtClean="0"/>
              <a:t> (1855)</a:t>
            </a:r>
            <a:endParaRPr lang="de-CH" dirty="0"/>
          </a:p>
        </p:txBody>
      </p:sp>
      <p:pic>
        <p:nvPicPr>
          <p:cNvPr id="38914" name="Picture 2" descr="http://upload.wikimedia.org/wikipedia/commons/thumb/4/45/Jacob_Wrestling_with_the_Angel.jpg/640px-Jacob_Wrestling_with_the_Ang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5046"/>
            <a:ext cx="4824037" cy="60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5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ZEIT DER PATRIARCHEN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46527"/>
              </p:ext>
            </p:extLst>
          </p:nvPr>
        </p:nvGraphicFramePr>
        <p:xfrm>
          <a:off x="415818" y="1484784"/>
          <a:ext cx="8404654" cy="49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068"/>
                <a:gridCol w="1862068"/>
                <a:gridCol w="468051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CH" sz="3200" dirty="0" smtClean="0">
                          <a:solidFill>
                            <a:srgbClr val="002060"/>
                          </a:solidFill>
                        </a:rPr>
                        <a:t>KAPITEL</a:t>
                      </a:r>
                      <a:endParaRPr lang="de-CH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dirty="0" smtClean="0">
                          <a:solidFill>
                            <a:srgbClr val="002060"/>
                          </a:solidFill>
                        </a:rPr>
                        <a:t>PERSON</a:t>
                      </a:r>
                      <a:endParaRPr lang="de-CH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dirty="0" smtClean="0">
                          <a:solidFill>
                            <a:srgbClr val="002060"/>
                          </a:solidFill>
                        </a:rPr>
                        <a:t>THEMA</a:t>
                      </a:r>
                      <a:endParaRPr lang="de-CH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12-23</a:t>
                      </a:r>
                      <a:endParaRPr lang="de-C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Abraham</a:t>
                      </a:r>
                      <a:endParaRPr lang="de-C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Die</a:t>
                      </a:r>
                      <a:r>
                        <a:rPr lang="de-CH" sz="2800" b="1" baseline="0" dirty="0" smtClean="0"/>
                        <a:t> Verheissung des Volkes</a:t>
                      </a:r>
                      <a:endParaRPr lang="de-CH" sz="2800" b="1" dirty="0"/>
                    </a:p>
                  </a:txBody>
                  <a:tcPr anchor="ctr"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24-26</a:t>
                      </a:r>
                      <a:endParaRPr lang="de-C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Isaak</a:t>
                      </a:r>
                      <a:endParaRPr lang="de-C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Die Gründung des Volkes</a:t>
                      </a:r>
                      <a:endParaRPr lang="de-CH" sz="2800" b="1" dirty="0"/>
                    </a:p>
                  </a:txBody>
                  <a:tcPr anchor="ctr"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27-36</a:t>
                      </a:r>
                      <a:endParaRPr lang="de-C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Jakob</a:t>
                      </a:r>
                      <a:endParaRPr lang="de-C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Die Vermehrung des Volkes</a:t>
                      </a:r>
                      <a:endParaRPr lang="de-CH" sz="2800" b="1" dirty="0"/>
                    </a:p>
                  </a:txBody>
                  <a:tcPr anchor="ctr"/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37-50</a:t>
                      </a:r>
                      <a:endParaRPr lang="de-C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Josef</a:t>
                      </a:r>
                      <a:endParaRPr lang="de-C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 smtClean="0"/>
                        <a:t>Die Bewahrung des Volkes</a:t>
                      </a:r>
                      <a:endParaRPr lang="de-CH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648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EIN NEUER NAME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11955" y="3645024"/>
            <a:ext cx="3500006" cy="7944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Israel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8716" y="1916832"/>
            <a:ext cx="3500007" cy="7944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Jakob</a:t>
            </a:r>
            <a:endParaRPr lang="de-CH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851637" y="1916832"/>
            <a:ext cx="3500007" cy="7944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«Betrüger»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866152" y="3645024"/>
            <a:ext cx="3500006" cy="7944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«Kämpfer Gottes»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4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32,11: </a:t>
            </a:r>
            <a:r>
              <a:rPr lang="de-DE" sz="4000" b="1" dirty="0" smtClean="0"/>
              <a:t>Herr, ich bin zu gering für alle Gnadenerweise und all die Treue, die du deinem Knecht erwiesen hast.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1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Abraham und seine Nachkommen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Abraham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Isaak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Jakob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4. Josef</a:t>
            </a:r>
            <a:r>
              <a:rPr lang="de-CH" sz="4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3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JOSEF WIRD NACH ÄGYPTEN VERKAUFT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3000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Friedrich Overbeck (1816-1817)</a:t>
            </a:r>
            <a:endParaRPr lang="de-CH" b="1" dirty="0"/>
          </a:p>
        </p:txBody>
      </p:sp>
      <p:pic>
        <p:nvPicPr>
          <p:cNvPr id="6146" name="Picture 2" descr="https://upload.wikimedia.org/wikipedia/commons/thumb/c/ce/Friedrich_Overbeck_002.jpg/1024px-Friedrich_Overbeck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91" y="1196752"/>
            <a:ext cx="6127826" cy="499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6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JOSEF WIRD NACH ÄGYPTEN VERKAUFT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Herrad</a:t>
            </a:r>
            <a:r>
              <a:rPr lang="de-CH" b="1" dirty="0" smtClean="0"/>
              <a:t> von Landsberg, </a:t>
            </a:r>
            <a:r>
              <a:rPr lang="de-CH" b="1" dirty="0" err="1" smtClean="0"/>
              <a:t>Hortus</a:t>
            </a:r>
            <a:r>
              <a:rPr lang="de-CH" b="1" dirty="0" smtClean="0"/>
              <a:t> </a:t>
            </a:r>
            <a:r>
              <a:rPr lang="de-CH" b="1" dirty="0" err="1" smtClean="0"/>
              <a:t>Deliciarum</a:t>
            </a:r>
            <a:r>
              <a:rPr lang="de-CH" b="1" dirty="0" smtClean="0"/>
              <a:t> (12. Jh.)</a:t>
            </a:r>
            <a:endParaRPr lang="de-CH" b="1" dirty="0"/>
          </a:p>
        </p:txBody>
      </p:sp>
      <p:pic>
        <p:nvPicPr>
          <p:cNvPr id="2050" name="Picture 2" descr="http://upload.wikimedia.org/wikipedia/commons/thumb/8/8c/Hortus_Deliciarum%2C_Josef_wird_von_seinen_Br%C3%BCdern_nach_%C3%84gypten_verkauft.JPG/1024px-Hortus_Deliciarum%2C_Josef_wird_von_seinen_Br%C3%BCdern_nach_%C3%84gypten_verkau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3979"/>
            <a:ext cx="8424936" cy="47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86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JOSEF DEUTET IM GEFÄNGNIS TRÄUME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3000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Benjamin </a:t>
            </a:r>
            <a:r>
              <a:rPr lang="de-CH" b="1" dirty="0" err="1" smtClean="0"/>
              <a:t>Cuyp</a:t>
            </a:r>
            <a:r>
              <a:rPr lang="de-CH" b="1" dirty="0" smtClean="0"/>
              <a:t> (1630)</a:t>
            </a:r>
            <a:endParaRPr lang="de-CH" b="1" dirty="0"/>
          </a:p>
        </p:txBody>
      </p:sp>
      <p:pic>
        <p:nvPicPr>
          <p:cNvPr id="7170" name="Picture 2" descr="https://upload.wikimedia.org/wikipedia/commons/thumb/1/12/Benjamin_Cuyp_Joseph_interpreting_dreams_1630-1652.jpg/800px-Benjamin_Cuyp_Joseph_interpreting_dreams_1630-1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87" y="1196751"/>
            <a:ext cx="4261433" cy="50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3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3"/>
            <a:ext cx="8424936" cy="106558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BAHR YUSUF («JOSEFS-KANAL»)</a:t>
            </a:r>
          </a:p>
          <a:p>
            <a:r>
              <a:rPr lang="de-CH" sz="2400" dirty="0" smtClean="0"/>
              <a:t>(ein Seitenarm des Nils)</a:t>
            </a:r>
            <a:endParaRPr lang="de-CH" sz="2400" dirty="0"/>
          </a:p>
        </p:txBody>
      </p:sp>
      <p:pic>
        <p:nvPicPr>
          <p:cNvPr id="3074" name="Picture 2" descr="D:\07 Egypt\Scenes of Egypt\Bahr Yusuf, River of Joseph, in Faiyum Oasis, tb010805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4269"/>
            <a:ext cx="7385264" cy="49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86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88024" y="332656"/>
            <a:ext cx="4032448" cy="180020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JOSEF UND SEINE BRÜDER VOR DEM PHARAO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788024" y="62280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James </a:t>
            </a:r>
            <a:r>
              <a:rPr lang="de-CH" b="1" dirty="0" err="1" smtClean="0"/>
              <a:t>Tissot</a:t>
            </a:r>
            <a:r>
              <a:rPr lang="de-CH" b="1" dirty="0" smtClean="0"/>
              <a:t> (um 1900)</a:t>
            </a:r>
            <a:endParaRPr lang="de-CH" b="1" dirty="0"/>
          </a:p>
        </p:txBody>
      </p:sp>
      <p:pic>
        <p:nvPicPr>
          <p:cNvPr id="1026" name="Picture 2" descr="File:Tissot Joseph and His Brethren Welcomed by Pharao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0" y="367544"/>
            <a:ext cx="4208953" cy="61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7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50,20: </a:t>
            </a:r>
            <a:r>
              <a:rPr lang="de-DE" sz="4000" b="1" dirty="0" smtClean="0"/>
              <a:t>Ihr gedachtet mir zwar Bö-</a:t>
            </a:r>
            <a:r>
              <a:rPr lang="de-DE" sz="4000" b="1" dirty="0" err="1" smtClean="0"/>
              <a:t>ses</a:t>
            </a:r>
            <a:r>
              <a:rPr lang="de-DE" sz="4000" b="1" dirty="0" smtClean="0"/>
              <a:t> zu tun; aber Gott gedachte es gut zu machen, um es so hinauszuführen, wie es jetzt zutage liegt, um ein zahlreiches Volk am Leben zu erhalten.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82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Ägypten, Nil, Sonnenunter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35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4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an Höhen, Feld Und Strom, Israel, Landsch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375636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Abraham und seine Nachkommen</a:t>
            </a:r>
            <a:br>
              <a:rPr lang="de-CH" b="1" dirty="0" smtClean="0"/>
            </a:b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 smtClean="0"/>
              <a:t>Einleitung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1.	Abraham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</a:t>
            </a:r>
            <a:r>
              <a:rPr lang="de-CH" sz="4000" b="1" dirty="0"/>
              <a:t>	</a:t>
            </a:r>
            <a:r>
              <a:rPr lang="de-CH" sz="4000" b="1" dirty="0" smtClean="0"/>
              <a:t>Isaak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Jakob</a:t>
            </a: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4. Josef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Schlusswort</a:t>
            </a:r>
            <a:endParaRPr lang="de-CH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4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phinx, Ägypten, Hieroglyphen, Tempel, Pie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8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chemeClr val="accent3">
                    <a:lumMod val="75000"/>
                  </a:schemeClr>
                </a:solidFill>
              </a:rPr>
              <a:t>Röm</a:t>
            </a:r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 9,12: </a:t>
            </a:r>
            <a:r>
              <a:rPr lang="de-DE" sz="4000" b="1" dirty="0" smtClean="0"/>
              <a:t>Nicht aus Verdienst der Werke, sondern durch die Gnade des Berufenden.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6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KOMMENDE ERLÖSER</a:t>
            </a:r>
            <a:endParaRPr lang="de-CH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3285915"/>
            <a:ext cx="2901753" cy="100718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OPFERUNG </a:t>
            </a:r>
            <a:br>
              <a:rPr lang="de-CH" sz="2800" b="1" dirty="0" smtClean="0"/>
            </a:br>
            <a:r>
              <a:rPr lang="de-CH" sz="2800" b="1" dirty="0" smtClean="0"/>
              <a:t>ISAAKS (MORIJA)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1557723"/>
            <a:ext cx="2901753" cy="100718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VERHEISSUNG </a:t>
            </a:r>
            <a:br>
              <a:rPr lang="de-CH" sz="2800" b="1" dirty="0" smtClean="0"/>
            </a:br>
            <a:r>
              <a:rPr lang="de-CH" sz="2800" b="1" dirty="0" smtClean="0"/>
              <a:t>AN ABRAHAM</a:t>
            </a:r>
            <a:endParaRPr lang="de-CH" sz="2800" b="1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3824041" y="4820482"/>
            <a:ext cx="1107999" cy="6972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824041" y="3789505"/>
            <a:ext cx="110799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824041" y="2061313"/>
            <a:ext cx="1107999" cy="7916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83568" y="5014107"/>
            <a:ext cx="2901753" cy="100718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JAKOB UND DER «SCHILO»</a:t>
            </a:r>
            <a:endParaRPr lang="de-CH" sz="2800" b="1" dirty="0"/>
          </a:p>
        </p:txBody>
      </p:sp>
      <p:pic>
        <p:nvPicPr>
          <p:cNvPr id="4098" name="Picture 2" descr="D:\03 Jerusalem\Views of Jerusalem\Jerusalem from east with cross, tb091306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141728" cy="21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4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49,10: </a:t>
            </a:r>
            <a:r>
              <a:rPr lang="de-DE" sz="4000" b="1" dirty="0" smtClean="0"/>
              <a:t>Nicht weicht das Zepter von </a:t>
            </a:r>
            <a:r>
              <a:rPr lang="de-DE" sz="4000" b="1" dirty="0" err="1" smtClean="0"/>
              <a:t>Juda</a:t>
            </a:r>
            <a:r>
              <a:rPr lang="de-DE" sz="4000" b="1" dirty="0" smtClean="0"/>
              <a:t>, noch der Herrscherstab zwischen seinen Füssen weg, bis dass der </a:t>
            </a:r>
            <a:r>
              <a:rPr lang="de-DE" sz="4000" b="1" dirty="0" err="1" smtClean="0"/>
              <a:t>Schilo</a:t>
            </a:r>
            <a:r>
              <a:rPr lang="de-DE" sz="4000" b="1" dirty="0" smtClean="0"/>
              <a:t> kommt, dem gehört der Gehorsam der Völker.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6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Ägypten, Nil, Felucca, Sonnenunter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5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chemeClr val="accent3">
                    <a:lumMod val="75000"/>
                  </a:schemeClr>
                </a:solidFill>
              </a:rPr>
              <a:t>1Mo 49,18: </a:t>
            </a:r>
            <a:r>
              <a:rPr lang="de-DE" sz="4000" b="1" dirty="0" smtClean="0"/>
              <a:t>Herr, ich warte auf dein Heil.</a:t>
            </a:r>
            <a:endParaRPr lang="de-CH" sz="4000" b="1" dirty="0"/>
          </a:p>
        </p:txBody>
      </p:sp>
      <p:pic>
        <p:nvPicPr>
          <p:cNvPr id="1026" name="Picture 2" descr="D:\02 Samaria and the Center\Shechem and Mount Gerizim\Mount Ebal, Shechem and Michmethath panorama, tb052106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8169125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10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10524" y="2522634"/>
            <a:ext cx="8064896" cy="1781954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200" b="1" dirty="0" smtClean="0"/>
              <a:t>Abraham und seine Nachkommen</a:t>
            </a:r>
            <a:endParaRPr lang="de-CH" sz="4200" b="1" dirty="0" smtClean="0"/>
          </a:p>
          <a:p>
            <a:pPr algn="ctr"/>
            <a:r>
              <a:rPr lang="de-CH" sz="3600" b="1" dirty="0" smtClean="0">
                <a:solidFill>
                  <a:schemeClr val="accent3">
                    <a:lumMod val="75000"/>
                  </a:schemeClr>
                </a:solidFill>
              </a:rPr>
              <a:t>(Bibelkurs, Teil 05/24)</a:t>
            </a:r>
            <a:endParaRPr lang="de-CH" sz="3600" b="1" dirty="0" smtClean="0">
              <a:solidFill>
                <a:srgbClr val="0051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60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214"/>
    </mc:Choice>
    <mc:Fallback>
      <p:transition advTm="1221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724128" y="332656"/>
            <a:ext cx="3096344" cy="187220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" b="1" dirty="0" smtClean="0"/>
              <a:t/>
            </a:r>
            <a:br>
              <a:rPr lang="de-CH" sz="200" b="1" dirty="0" smtClean="0"/>
            </a:br>
            <a:r>
              <a:rPr lang="de-CH" sz="3600" b="1" dirty="0" smtClean="0"/>
              <a:t>DER FRUCHTBARE HALBMOND</a:t>
            </a:r>
            <a:endParaRPr lang="de-CH" sz="3600" b="1" dirty="0"/>
          </a:p>
        </p:txBody>
      </p:sp>
      <p:pic>
        <p:nvPicPr>
          <p:cNvPr id="2050" name="Picture 2" descr="File:Map of fertile crescen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0" y="332656"/>
            <a:ext cx="5115210" cy="628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112" y="6392361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Bild: </a:t>
            </a:r>
            <a:r>
              <a:rPr lang="de-CH" sz="1200" dirty="0" err="1" smtClean="0"/>
              <a:t>Nafsadh</a:t>
            </a:r>
            <a:r>
              <a:rPr lang="de-CH" sz="1200" dirty="0" smtClean="0"/>
              <a:t>, CC-BY-SA 3.0.</a:t>
            </a:r>
            <a:endParaRPr lang="de-CH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2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LEBENSRAUM DER PATRIARCHEN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6372036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Graphik: Captain Blood, CC-BY-SA 3.0</a:t>
            </a:r>
            <a:endParaRPr lang="de-CH" sz="1200" dirty="0"/>
          </a:p>
        </p:txBody>
      </p:sp>
      <p:pic>
        <p:nvPicPr>
          <p:cNvPr id="3074" name="Picture 2" descr="http://upload.wikimedia.org/wikipedia/commons/thumb/8/8b/AlterOrient.jpg/1024px-AlterOri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0" y="1236555"/>
            <a:ext cx="7560840" cy="507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1979712" y="4149080"/>
            <a:ext cx="2016224" cy="196028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261780" y="2687120"/>
            <a:ext cx="3190540" cy="234212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70447" y="1916603"/>
            <a:ext cx="2901753" cy="57629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MESOPOTAMIEN</a:t>
            </a:r>
            <a:endParaRPr lang="de-CH" sz="2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066885" y="5589011"/>
            <a:ext cx="2377323" cy="57629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36000" tIns="72000" rIns="36000" bIns="72000" rtlCol="0" anchor="ctr" anchorCtr="0">
            <a:spAutoFit/>
          </a:bodyPr>
          <a:lstStyle/>
          <a:p>
            <a:pPr algn="ctr"/>
            <a:r>
              <a:rPr lang="de-CH" sz="2800" b="1" dirty="0" smtClean="0"/>
              <a:t> ÄGYPTEN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7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Bildschirmpräsentation (4:3)</PresentationFormat>
  <Paragraphs>148</Paragraphs>
  <Slides>77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77</vt:i4>
      </vt:variant>
    </vt:vector>
  </HeadingPairs>
  <TitlesOfParts>
    <vt:vector size="78" baseType="lpstr">
      <vt:lpstr>Larissa</vt:lpstr>
      <vt:lpstr>PowerPoint-Präsentation</vt:lpstr>
      <vt:lpstr>PowerPoint-Präsentation</vt:lpstr>
      <vt:lpstr>PowerPoint-Präsentation</vt:lpstr>
      <vt:lpstr>Abraham und seine Nachkommen     Einleitung     1. Abraham     2. Isaak     3. Jakob     4. Josef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Abraham und seine Nachkommen     Einleitung     1. Abraham     2. Isaak     3. Jakob     4. Josef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Abraham     a. Gottes Verheissung     b. Abrahams Glaube     c. Gottes Bund mit Abraham     d. Die Geburt Isaaks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Abraham     a. Gottes Verheissung     b. Abrahams Glaube     c. Gottes Bund mit Abraham     d. Die Geburt Isaaks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Abraham     a. Gottes Verheissung     b. Abrahams Glaube     c. Gottes Bund mit Abraham     d. Die Geburt Isaaks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Abraham     a. Gottes Verheissung     b. Abrahams Glaube     c. Gottes Bund mit Abraham     d. Die Geburt Isaaks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Abraham und seine Nachkommen     Einleitung     1. Abraham     2. Isaak     3. Jakob     4. Josef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Abraham und seine Nachkommen     Einleitung     1. Abraham     2. Isaak     3. Jakob     4. Josef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Abraham und seine Nachkommen     Einleitung     1. Abraham     2. Isaak     3. Jakob     4. Josef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Abraham und seine Nachkommen     Einleitung     1. Abraham     2. Isaak     3. Jakob     4. Josef  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243</cp:revision>
  <dcterms:created xsi:type="dcterms:W3CDTF">2012-03-09T15:08:16Z</dcterms:created>
  <dcterms:modified xsi:type="dcterms:W3CDTF">2016-07-29T06:32:31Z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C6EEF9F7-495E-4BEF-B28E-EAE651FB517E</vt:lpwstr>
  </property>
  <property fmtid="{D5CDD505-2E9C-101B-9397-08002B2CF9AE}" pid="3" name="ArticulatePath">
    <vt:lpwstr>BIBELKURS TEIL 05</vt:lpwstr>
  </property>
</Properties>
</file>