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1023" r:id="rId2"/>
    <p:sldId id="1002" r:id="rId3"/>
    <p:sldId id="1003" r:id="rId4"/>
    <p:sldId id="1004" r:id="rId5"/>
    <p:sldId id="1005" r:id="rId6"/>
    <p:sldId id="1006" r:id="rId7"/>
    <p:sldId id="765" r:id="rId8"/>
    <p:sldId id="953" r:id="rId9"/>
    <p:sldId id="965" r:id="rId10"/>
    <p:sldId id="954" r:id="rId11"/>
    <p:sldId id="1007" r:id="rId12"/>
    <p:sldId id="955" r:id="rId13"/>
    <p:sldId id="956" r:id="rId14"/>
    <p:sldId id="957" r:id="rId15"/>
    <p:sldId id="958" r:id="rId16"/>
    <p:sldId id="998" r:id="rId17"/>
    <p:sldId id="1008" r:id="rId18"/>
    <p:sldId id="960" r:id="rId19"/>
    <p:sldId id="959" r:id="rId20"/>
    <p:sldId id="961" r:id="rId21"/>
    <p:sldId id="962" r:id="rId22"/>
    <p:sldId id="1009" r:id="rId23"/>
    <p:sldId id="964" r:id="rId24"/>
    <p:sldId id="963" r:id="rId25"/>
    <p:sldId id="966" r:id="rId26"/>
    <p:sldId id="969" r:id="rId27"/>
    <p:sldId id="968" r:id="rId28"/>
    <p:sldId id="967" r:id="rId29"/>
    <p:sldId id="1010" r:id="rId30"/>
    <p:sldId id="973" r:id="rId31"/>
    <p:sldId id="972" r:id="rId32"/>
    <p:sldId id="971" r:id="rId33"/>
    <p:sldId id="970" r:id="rId34"/>
    <p:sldId id="974" r:id="rId35"/>
    <p:sldId id="975" r:id="rId36"/>
    <p:sldId id="976" r:id="rId37"/>
    <p:sldId id="978" r:id="rId38"/>
    <p:sldId id="979" r:id="rId39"/>
    <p:sldId id="1011" r:id="rId40"/>
    <p:sldId id="977" r:id="rId41"/>
    <p:sldId id="1012" r:id="rId42"/>
    <p:sldId id="980" r:id="rId43"/>
    <p:sldId id="1013" r:id="rId44"/>
    <p:sldId id="981" r:id="rId45"/>
    <p:sldId id="982" r:id="rId46"/>
    <p:sldId id="983" r:id="rId47"/>
    <p:sldId id="984" r:id="rId48"/>
    <p:sldId id="985" r:id="rId49"/>
    <p:sldId id="986" r:id="rId50"/>
    <p:sldId id="1000" r:id="rId51"/>
    <p:sldId id="987" r:id="rId52"/>
    <p:sldId id="988" r:id="rId53"/>
    <p:sldId id="1014" r:id="rId54"/>
    <p:sldId id="1015" r:id="rId55"/>
    <p:sldId id="989" r:id="rId56"/>
    <p:sldId id="999" r:id="rId57"/>
    <p:sldId id="990" r:id="rId58"/>
    <p:sldId id="991" r:id="rId59"/>
    <p:sldId id="992" r:id="rId60"/>
    <p:sldId id="996" r:id="rId61"/>
    <p:sldId id="1016" r:id="rId62"/>
    <p:sldId id="1017" r:id="rId63"/>
    <p:sldId id="1018" r:id="rId64"/>
    <p:sldId id="994" r:id="rId65"/>
    <p:sldId id="1019" r:id="rId66"/>
    <p:sldId id="993" r:id="rId67"/>
    <p:sldId id="995" r:id="rId68"/>
    <p:sldId id="1020" r:id="rId69"/>
    <p:sldId id="1001" r:id="rId70"/>
    <p:sldId id="1021" r:id="rId71"/>
  </p:sldIdLst>
  <p:sldSz cx="9144000" cy="6858000" type="screen4x3"/>
  <p:notesSz cx="6858000" cy="9144000"/>
  <p:custDataLst>
    <p:tags r:id="rId7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732A"/>
    <a:srgbClr val="A89E64"/>
    <a:srgbClr val="FAC090"/>
    <a:srgbClr val="FFDF79"/>
    <a:srgbClr val="E3C367"/>
    <a:srgbClr val="F1CFB5"/>
    <a:srgbClr val="FFFFFF"/>
    <a:srgbClr val="FFFF00"/>
    <a:srgbClr val="FDED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6" autoAdjust="0"/>
    <p:restoredTop sz="94316" autoAdjust="0"/>
  </p:normalViewPr>
  <p:slideViewPr>
    <p:cSldViewPr>
      <p:cViewPr>
        <p:scale>
          <a:sx n="66" d="100"/>
          <a:sy n="66" d="100"/>
        </p:scale>
        <p:origin x="-2934" y="-105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p>
            <a:fld id="{156FF733-3633-4AA1-8CB5-DFD81F281CB4}" type="datetimeFigureOut">
              <a:rPr lang="de-CH" smtClean="0"/>
              <a:t>27.09.2016</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1D736C1B-9500-432E-A019-BBBB3377A08B}" type="slidenum">
              <a:rPr lang="de-CH" smtClean="0"/>
              <a:t>‹Nr.›</a:t>
            </a:fld>
            <a:endParaRPr lang="de-CH"/>
          </a:p>
        </p:txBody>
      </p:sp>
    </p:spTree>
    <p:extLst>
      <p:ext uri="{BB962C8B-B14F-4D97-AF65-F5344CB8AC3E}">
        <p14:creationId xmlns:p14="http://schemas.microsoft.com/office/powerpoint/2010/main" val="619444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156FF733-3633-4AA1-8CB5-DFD81F281CB4}" type="datetimeFigureOut">
              <a:rPr lang="de-CH" smtClean="0"/>
              <a:t>27.09.2016</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1D736C1B-9500-432E-A019-BBBB3377A08B}" type="slidenum">
              <a:rPr lang="de-CH" smtClean="0"/>
              <a:t>‹Nr.›</a:t>
            </a:fld>
            <a:endParaRPr lang="de-CH"/>
          </a:p>
        </p:txBody>
      </p:sp>
    </p:spTree>
    <p:extLst>
      <p:ext uri="{BB962C8B-B14F-4D97-AF65-F5344CB8AC3E}">
        <p14:creationId xmlns:p14="http://schemas.microsoft.com/office/powerpoint/2010/main" val="3607895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156FF733-3633-4AA1-8CB5-DFD81F281CB4}" type="datetimeFigureOut">
              <a:rPr lang="de-CH" smtClean="0"/>
              <a:t>27.09.2016</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1D736C1B-9500-432E-A019-BBBB3377A08B}" type="slidenum">
              <a:rPr lang="de-CH" smtClean="0"/>
              <a:t>‹Nr.›</a:t>
            </a:fld>
            <a:endParaRPr lang="de-CH"/>
          </a:p>
        </p:txBody>
      </p:sp>
    </p:spTree>
    <p:extLst>
      <p:ext uri="{BB962C8B-B14F-4D97-AF65-F5344CB8AC3E}">
        <p14:creationId xmlns:p14="http://schemas.microsoft.com/office/powerpoint/2010/main" val="1629440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156FF733-3633-4AA1-8CB5-DFD81F281CB4}" type="datetimeFigureOut">
              <a:rPr lang="de-CH" smtClean="0"/>
              <a:t>27.09.2016</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1D736C1B-9500-432E-A019-BBBB3377A08B}" type="slidenum">
              <a:rPr lang="de-CH" smtClean="0"/>
              <a:t>‹Nr.›</a:t>
            </a:fld>
            <a:endParaRPr lang="de-CH"/>
          </a:p>
        </p:txBody>
      </p:sp>
    </p:spTree>
    <p:extLst>
      <p:ext uri="{BB962C8B-B14F-4D97-AF65-F5344CB8AC3E}">
        <p14:creationId xmlns:p14="http://schemas.microsoft.com/office/powerpoint/2010/main" val="2802799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156FF733-3633-4AA1-8CB5-DFD81F281CB4}" type="datetimeFigureOut">
              <a:rPr lang="de-CH" smtClean="0"/>
              <a:t>27.09.2016</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1D736C1B-9500-432E-A019-BBBB3377A08B}" type="slidenum">
              <a:rPr lang="de-CH" smtClean="0"/>
              <a:t>‹Nr.›</a:t>
            </a:fld>
            <a:endParaRPr lang="de-CH"/>
          </a:p>
        </p:txBody>
      </p:sp>
    </p:spTree>
    <p:extLst>
      <p:ext uri="{BB962C8B-B14F-4D97-AF65-F5344CB8AC3E}">
        <p14:creationId xmlns:p14="http://schemas.microsoft.com/office/powerpoint/2010/main" val="3655313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p>
            <a:fld id="{156FF733-3633-4AA1-8CB5-DFD81F281CB4}" type="datetimeFigureOut">
              <a:rPr lang="de-CH" smtClean="0"/>
              <a:t>27.09.2016</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1D736C1B-9500-432E-A019-BBBB3377A08B}" type="slidenum">
              <a:rPr lang="de-CH" smtClean="0"/>
              <a:t>‹Nr.›</a:t>
            </a:fld>
            <a:endParaRPr lang="de-CH"/>
          </a:p>
        </p:txBody>
      </p:sp>
    </p:spTree>
    <p:extLst>
      <p:ext uri="{BB962C8B-B14F-4D97-AF65-F5344CB8AC3E}">
        <p14:creationId xmlns:p14="http://schemas.microsoft.com/office/powerpoint/2010/main" val="853356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p>
            <a:fld id="{156FF733-3633-4AA1-8CB5-DFD81F281CB4}" type="datetimeFigureOut">
              <a:rPr lang="de-CH" smtClean="0"/>
              <a:t>27.09.2016</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p:txBody>
          <a:bodyPr/>
          <a:lstStyle/>
          <a:p>
            <a:fld id="{1D736C1B-9500-432E-A019-BBBB3377A08B}" type="slidenum">
              <a:rPr lang="de-CH" smtClean="0"/>
              <a:t>‹Nr.›</a:t>
            </a:fld>
            <a:endParaRPr lang="de-CH"/>
          </a:p>
        </p:txBody>
      </p:sp>
    </p:spTree>
    <p:extLst>
      <p:ext uri="{BB962C8B-B14F-4D97-AF65-F5344CB8AC3E}">
        <p14:creationId xmlns:p14="http://schemas.microsoft.com/office/powerpoint/2010/main" val="3436840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p>
            <a:fld id="{156FF733-3633-4AA1-8CB5-DFD81F281CB4}" type="datetimeFigureOut">
              <a:rPr lang="de-CH" smtClean="0"/>
              <a:t>27.09.2016</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1D736C1B-9500-432E-A019-BBBB3377A08B}" type="slidenum">
              <a:rPr lang="de-CH" smtClean="0"/>
              <a:t>‹Nr.›</a:t>
            </a:fld>
            <a:endParaRPr lang="de-CH"/>
          </a:p>
        </p:txBody>
      </p:sp>
    </p:spTree>
    <p:extLst>
      <p:ext uri="{BB962C8B-B14F-4D97-AF65-F5344CB8AC3E}">
        <p14:creationId xmlns:p14="http://schemas.microsoft.com/office/powerpoint/2010/main" val="2915228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56FF733-3633-4AA1-8CB5-DFD81F281CB4}" type="datetimeFigureOut">
              <a:rPr lang="de-CH" smtClean="0"/>
              <a:t>27.09.2016</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1D736C1B-9500-432E-A019-BBBB3377A08B}" type="slidenum">
              <a:rPr lang="de-CH" smtClean="0"/>
              <a:t>‹Nr.›</a:t>
            </a:fld>
            <a:endParaRPr lang="de-CH"/>
          </a:p>
        </p:txBody>
      </p:sp>
    </p:spTree>
    <p:extLst>
      <p:ext uri="{BB962C8B-B14F-4D97-AF65-F5344CB8AC3E}">
        <p14:creationId xmlns:p14="http://schemas.microsoft.com/office/powerpoint/2010/main" val="3062081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156FF733-3633-4AA1-8CB5-DFD81F281CB4}" type="datetimeFigureOut">
              <a:rPr lang="de-CH" smtClean="0"/>
              <a:t>27.09.2016</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1D736C1B-9500-432E-A019-BBBB3377A08B}" type="slidenum">
              <a:rPr lang="de-CH" smtClean="0"/>
              <a:t>‹Nr.›</a:t>
            </a:fld>
            <a:endParaRPr lang="de-CH"/>
          </a:p>
        </p:txBody>
      </p:sp>
    </p:spTree>
    <p:extLst>
      <p:ext uri="{BB962C8B-B14F-4D97-AF65-F5344CB8AC3E}">
        <p14:creationId xmlns:p14="http://schemas.microsoft.com/office/powerpoint/2010/main" val="3328600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156FF733-3633-4AA1-8CB5-DFD81F281CB4}" type="datetimeFigureOut">
              <a:rPr lang="de-CH" smtClean="0"/>
              <a:t>27.09.2016</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1D736C1B-9500-432E-A019-BBBB3377A08B}" type="slidenum">
              <a:rPr lang="de-CH" smtClean="0"/>
              <a:t>‹Nr.›</a:t>
            </a:fld>
            <a:endParaRPr lang="de-CH"/>
          </a:p>
        </p:txBody>
      </p:sp>
    </p:spTree>
    <p:extLst>
      <p:ext uri="{BB962C8B-B14F-4D97-AF65-F5344CB8AC3E}">
        <p14:creationId xmlns:p14="http://schemas.microsoft.com/office/powerpoint/2010/main" val="681630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CH"/>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6FF733-3633-4AA1-8CB5-DFD81F281CB4}" type="datetimeFigureOut">
              <a:rPr lang="de-CH" smtClean="0"/>
              <a:t>27.09.2016</a:t>
            </a:fld>
            <a:endParaRPr lang="de-CH"/>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736C1B-9500-432E-A019-BBBB3377A08B}" type="slidenum">
              <a:rPr lang="de-CH" smtClean="0"/>
              <a:t>‹Nr.›</a:t>
            </a:fld>
            <a:endParaRPr lang="de-CH"/>
          </a:p>
        </p:txBody>
      </p:sp>
    </p:spTree>
    <p:extLst>
      <p:ext uri="{BB962C8B-B14F-4D97-AF65-F5344CB8AC3E}">
        <p14:creationId xmlns:p14="http://schemas.microsoft.com/office/powerpoint/2010/main" val="1400780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1.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0524" y="2522634"/>
            <a:ext cx="8064896" cy="1781954"/>
          </a:xfrm>
          <a:prstGeom prst="rect">
            <a:avLst/>
          </a:prstGeom>
          <a:solidFill>
            <a:schemeClr val="accent6">
              <a:lumMod val="75000"/>
              <a:alpha val="10000"/>
            </a:schemeClr>
          </a:solidFill>
        </p:spPr>
        <p:txBody>
          <a:bodyPr wrap="square" tIns="288000" bIns="288000" rtlCol="0">
            <a:spAutoFit/>
          </a:bodyPr>
          <a:lstStyle/>
          <a:p>
            <a:pPr algn="ctr"/>
            <a:r>
              <a:rPr lang="de-CH" sz="4000" b="1" dirty="0" smtClean="0"/>
              <a:t>Mose und der Auszug aus Ägypten</a:t>
            </a:r>
            <a:endParaRPr lang="de-CH" sz="4000" b="1" dirty="0" smtClean="0"/>
          </a:p>
          <a:p>
            <a:pPr algn="ctr"/>
            <a:r>
              <a:rPr lang="de-CH" sz="3600" b="1" dirty="0" smtClean="0">
                <a:solidFill>
                  <a:schemeClr val="bg1">
                    <a:lumMod val="50000"/>
                  </a:schemeClr>
                </a:solidFill>
              </a:rPr>
              <a:t>(Bibelkurs, Teil 06/24)</a:t>
            </a:r>
            <a:endParaRPr lang="de-CH" sz="3600" b="1" dirty="0">
              <a:solidFill>
                <a:schemeClr val="bg1">
                  <a:lumMod val="50000"/>
                </a:schemeClr>
              </a:solidFill>
            </a:endParaRPr>
          </a:p>
        </p:txBody>
      </p:sp>
    </p:spTree>
    <p:custDataLst>
      <p:tags r:id="rId1"/>
    </p:custDataLst>
    <p:extLst>
      <p:ext uri="{BB962C8B-B14F-4D97-AF65-F5344CB8AC3E}">
        <p14:creationId xmlns:p14="http://schemas.microsoft.com/office/powerpoint/2010/main" val="3132717898"/>
      </p:ext>
    </p:extLst>
  </p:cSld>
  <p:clrMapOvr>
    <a:masterClrMapping/>
  </p:clrMapOvr>
  <mc:AlternateContent xmlns:mc="http://schemas.openxmlformats.org/markup-compatibility/2006" xmlns:p14="http://schemas.microsoft.com/office/powerpoint/2010/main">
    <mc:Choice Requires="p14">
      <p:transition p14:dur="0" advTm="12214"/>
    </mc:Choice>
    <mc:Fallback xmlns="">
      <p:transition advTm="12214"/>
    </mc:Fallback>
  </mc:AlternateContent>
  <p:timing>
    <p:tnLst>
      <p:par>
        <p:cTn id="1" dur="indefinite" restart="never" nodeType="tmRoot"/>
      </p:par>
    </p:tnLst>
  </p:timing>
  <p:extLst mod="1">
    <p:ext uri="{E180D4A7-C9FB-4DFB-919C-405C955672EB}">
      <p14:showEvtLst xmlns:p14="http://schemas.microsoft.com/office/powerpoint/2010/main">
        <p14:playEvt time="0"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324036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CH" sz="4000" b="1" dirty="0" smtClean="0">
                <a:solidFill>
                  <a:srgbClr val="D4732A"/>
                </a:solidFill>
              </a:rPr>
              <a:t>2Mo 1,7: </a:t>
            </a:r>
            <a:r>
              <a:rPr lang="de-DE" sz="4000" b="1" dirty="0" smtClean="0"/>
              <a:t>Die Söhne Israel aber </a:t>
            </a:r>
            <a:br>
              <a:rPr lang="de-DE" sz="4000" b="1" dirty="0" smtClean="0"/>
            </a:br>
            <a:r>
              <a:rPr lang="de-DE" sz="4000" b="1" dirty="0" smtClean="0"/>
              <a:t>waren fruchtbar und wimmelten und mehrten sich und wurden sehr, sehr stark, und das Land wurde voll von ihnen.</a:t>
            </a:r>
            <a:endParaRPr lang="de-CH" sz="4000" b="1" dirty="0"/>
          </a:p>
        </p:txBody>
      </p:sp>
      <p:pic>
        <p:nvPicPr>
          <p:cNvPr id="2051" name="Picture 3" descr="D:\07 Egypt\Giza Pyramids\Sphinx and Mycerinus' Pyramid at sunset, tb110400484.jpg"/>
          <p:cNvPicPr>
            <a:picLocks noChangeAspect="1" noChangeArrowheads="1"/>
          </p:cNvPicPr>
          <p:nvPr/>
        </p:nvPicPr>
        <p:blipFill rotWithShape="1">
          <a:blip r:embed="rId3">
            <a:extLst>
              <a:ext uri="{28A0092B-C50C-407E-A947-70E740481C1C}">
                <a14:useLocalDpi xmlns:a14="http://schemas.microsoft.com/office/drawing/2010/main" val="0"/>
              </a:ext>
            </a:extLst>
          </a:blip>
          <a:srcRect t="15156" b="46916"/>
          <a:stretch/>
        </p:blipFill>
        <p:spPr bwMode="auto">
          <a:xfrm>
            <a:off x="395536" y="4080393"/>
            <a:ext cx="8341912" cy="23729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375505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descr="Gleise, Alte Gleise, Schienen, Bahn, Zug, Metall, Ro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 name="AutoShape 4" descr="Gleise, Alte Gleise, Schienen, Bahn, Zug, Metall, Ros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4" name="AutoShape 6" descr="Gleise, Alte Gleise, Schienen, Bahn, Zug, Metall, Ros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 name="AutoShape 8" descr="Gleise, Alte Gleise, Schienen, Bahn, Zug, Metall, Ros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7" name="AutoShape 10" descr="Gleise, Alte Gleise, Schienen, Bahn, Zug, Metall, Ros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8" name="AutoShape 12" descr="Boots, Reise, Gleis, Architektur, Schuh, Sehen, Liebe"/>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9" name="AutoShape 14" descr="Boots, Reise, Gleis, Architektur, Schuh, Sehen, Liebe"/>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 name="AutoShape 16" descr="Boots, Reise, Gleis, Architektur, Schuh, Sehen, Liebe"/>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1" name="AutoShape 18" descr="Boots, Reise, Gleis, Architektur, Schuh, Sehen, Liebe"/>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2" name="AutoShape 20" descr="Boots, Reise, Gleis, Architektur, Schuh, Sehen, Liebe"/>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3" name="AutoShape 22" descr="Boots, Reise, Gleis, Architektur, Schuh, Sehen, Liebe"/>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4" name="AutoShape 24" descr="Boots, Reise, Gleis, Architektur, Schuh, Sehen, Liebe"/>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5" name="AutoShape 26" descr="Gleise, Alte Gleise, Schienen, Bahn, Zug, Metall, Rost"/>
          <p:cNvSpPr>
            <a:spLocks noChangeAspect="1" noChangeArrowheads="1"/>
          </p:cNvSpPr>
          <p:nvPr/>
        </p:nvSpPr>
        <p:spPr bwMode="auto">
          <a:xfrm>
            <a:off x="1984375" y="168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 name="AutoShape 28" descr="Gleise, Alte Gleise, Schienen, Bahn, Zug, Metall, Rost"/>
          <p:cNvSpPr>
            <a:spLocks noChangeAspect="1" noChangeArrowheads="1"/>
          </p:cNvSpPr>
          <p:nvPr/>
        </p:nvSpPr>
        <p:spPr bwMode="auto">
          <a:xfrm>
            <a:off x="2136775" y="183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7" name="AutoShape 30" descr="Gleise, Alte Gleise, Schienen, Bahn, Zug, Metall, Rost"/>
          <p:cNvSpPr>
            <a:spLocks noChangeAspect="1" noChangeArrowheads="1"/>
          </p:cNvSpPr>
          <p:nvPr/>
        </p:nvSpPr>
        <p:spPr bwMode="auto">
          <a:xfrm>
            <a:off x="2289175" y="198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8" name="AutoShape 32" descr="Gleise, Alte Gleise, Schienen, Bahn, Zug, Metall, Rost"/>
          <p:cNvSpPr>
            <a:spLocks noChangeAspect="1" noChangeArrowheads="1"/>
          </p:cNvSpPr>
          <p:nvPr/>
        </p:nvSpPr>
        <p:spPr bwMode="auto">
          <a:xfrm>
            <a:off x="2441575" y="214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9" name="AutoShape 34" descr="Gleise, Alte Gleise, Schienen, Bahn, Zug, Metall, Rost"/>
          <p:cNvSpPr>
            <a:spLocks noChangeAspect="1" noChangeArrowheads="1"/>
          </p:cNvSpPr>
          <p:nvPr/>
        </p:nvSpPr>
        <p:spPr bwMode="auto">
          <a:xfrm>
            <a:off x="2593975" y="229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0" name="AutoShape 36" descr="Gleise, Alte Gleise, Schienen, Bahn, Zug, Metall, Rost"/>
          <p:cNvSpPr>
            <a:spLocks noChangeAspect="1" noChangeArrowheads="1"/>
          </p:cNvSpPr>
          <p:nvPr/>
        </p:nvSpPr>
        <p:spPr bwMode="auto">
          <a:xfrm>
            <a:off x="2746375" y="244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6" name="AutoShape 2" descr="Schafe, Landwirtschaft, Tiere, Landschaft, Menge"/>
          <p:cNvSpPr>
            <a:spLocks noChangeAspect="1" noChangeArrowheads="1"/>
          </p:cNvSpPr>
          <p:nvPr/>
        </p:nvSpPr>
        <p:spPr bwMode="auto">
          <a:xfrm>
            <a:off x="2898775" y="259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 name="AutoShape 4" descr="Lamm, Tierbabys, Schafe, Tier, Niedlich, Frühling"/>
          <p:cNvSpPr>
            <a:spLocks noChangeAspect="1" noChangeArrowheads="1"/>
          </p:cNvSpPr>
          <p:nvPr/>
        </p:nvSpPr>
        <p:spPr bwMode="auto">
          <a:xfrm>
            <a:off x="3051175" y="275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3" name="AutoShape 6" descr="Lamm, Tierbabys, Schafe, Tier, Niedlich, Frühling"/>
          <p:cNvSpPr>
            <a:spLocks noChangeAspect="1" noChangeArrowheads="1"/>
          </p:cNvSpPr>
          <p:nvPr/>
        </p:nvSpPr>
        <p:spPr bwMode="auto">
          <a:xfrm>
            <a:off x="3203575" y="290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 name="AutoShape 8" descr="Lamm, Tierbabys, Schafe, Tier, Niedlich, Frühling"/>
          <p:cNvSpPr>
            <a:spLocks noChangeAspect="1" noChangeArrowheads="1"/>
          </p:cNvSpPr>
          <p:nvPr/>
        </p:nvSpPr>
        <p:spPr bwMode="auto">
          <a:xfrm>
            <a:off x="3355975" y="305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 name="AutoShape 10" descr="Lamm, Tierbabys, Schafe, Tier, Niedlich, Frühling"/>
          <p:cNvSpPr>
            <a:spLocks noChangeAspect="1" noChangeArrowheads="1"/>
          </p:cNvSpPr>
          <p:nvPr/>
        </p:nvSpPr>
        <p:spPr bwMode="auto">
          <a:xfrm>
            <a:off x="3508375" y="320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6" name="AutoShape 12" descr="Lamm, Tierbabys, Schafe, Tier, Niedlich, Frühling"/>
          <p:cNvSpPr>
            <a:spLocks noChangeAspect="1" noChangeArrowheads="1"/>
          </p:cNvSpPr>
          <p:nvPr/>
        </p:nvSpPr>
        <p:spPr bwMode="auto">
          <a:xfrm>
            <a:off x="3660775" y="336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 name="AutoShape 14" descr="Lamm, Tierbabys, Schafe, Tier, Niedlich, Frühling"/>
          <p:cNvSpPr>
            <a:spLocks noChangeAspect="1" noChangeArrowheads="1"/>
          </p:cNvSpPr>
          <p:nvPr/>
        </p:nvSpPr>
        <p:spPr bwMode="auto">
          <a:xfrm>
            <a:off x="3813175" y="351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 name="AutoShape 16" descr="Lamm, Tierbabys, Schafe, Tier, Niedlich, Frühling"/>
          <p:cNvSpPr>
            <a:spLocks noChangeAspect="1" noChangeArrowheads="1"/>
          </p:cNvSpPr>
          <p:nvPr/>
        </p:nvSpPr>
        <p:spPr bwMode="auto">
          <a:xfrm>
            <a:off x="3965575" y="366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 name="AutoShape 18" descr="Lamm, Tierbabys, Schafe, Tier, Niedlich, Frühling"/>
          <p:cNvSpPr>
            <a:spLocks noChangeAspect="1" noChangeArrowheads="1"/>
          </p:cNvSpPr>
          <p:nvPr/>
        </p:nvSpPr>
        <p:spPr bwMode="auto">
          <a:xfrm>
            <a:off x="4117975" y="381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0" name="AutoShape 20" descr="Lamm, Tierbabys, Schafe, Tier, Niedlich, Frühling"/>
          <p:cNvSpPr>
            <a:spLocks noChangeAspect="1" noChangeArrowheads="1"/>
          </p:cNvSpPr>
          <p:nvPr/>
        </p:nvSpPr>
        <p:spPr bwMode="auto">
          <a:xfrm>
            <a:off x="4270375" y="397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1" name="AutoShape 2" descr="Lamm, Tierbabys, Schafe, Tier, Niedlich, Frühling"/>
          <p:cNvSpPr>
            <a:spLocks noChangeAspect="1" noChangeArrowheads="1"/>
          </p:cNvSpPr>
          <p:nvPr/>
        </p:nvSpPr>
        <p:spPr bwMode="auto">
          <a:xfrm>
            <a:off x="4422775" y="412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1" name="AutoShape 4" descr="Lamm, Tierbabys, Schafe, Tier, Niedlich, Frühling"/>
          <p:cNvSpPr>
            <a:spLocks noChangeAspect="1" noChangeArrowheads="1"/>
          </p:cNvSpPr>
          <p:nvPr/>
        </p:nvSpPr>
        <p:spPr bwMode="auto">
          <a:xfrm>
            <a:off x="4575175" y="427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32" name="Grafik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custDataLst>
      <p:tags r:id="rId1"/>
    </p:custDataLst>
    <p:extLst>
      <p:ext uri="{BB962C8B-B14F-4D97-AF65-F5344CB8AC3E}">
        <p14:creationId xmlns:p14="http://schemas.microsoft.com/office/powerpoint/2010/main" val="3366429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MOSE WIRD AUS DEM NIL GERETTET</a:t>
            </a:r>
            <a:endParaRPr lang="de-CH" sz="3600" b="1" dirty="0"/>
          </a:p>
        </p:txBody>
      </p:sp>
      <p:sp>
        <p:nvSpPr>
          <p:cNvPr id="7" name="Textfeld 6"/>
          <p:cNvSpPr txBox="1"/>
          <p:nvPr/>
        </p:nvSpPr>
        <p:spPr>
          <a:xfrm>
            <a:off x="5868144" y="6084004"/>
            <a:ext cx="2880320" cy="369332"/>
          </a:xfrm>
          <a:prstGeom prst="rect">
            <a:avLst/>
          </a:prstGeom>
          <a:noFill/>
        </p:spPr>
        <p:txBody>
          <a:bodyPr wrap="square" rtlCol="0">
            <a:spAutoFit/>
          </a:bodyPr>
          <a:lstStyle/>
          <a:p>
            <a:pPr algn="just"/>
            <a:r>
              <a:rPr lang="de-CH" b="1" dirty="0" smtClean="0"/>
              <a:t>Bild: Nicolas Poussin, 1638</a:t>
            </a:r>
            <a:endParaRPr lang="de-CH" b="1" dirty="0"/>
          </a:p>
        </p:txBody>
      </p:sp>
      <p:pic>
        <p:nvPicPr>
          <p:cNvPr id="3074" name="Picture 2" descr="http://upload.wikimedia.org/wikipedia/commons/2/2e/MosesRescued_FromTheNi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340768"/>
            <a:ext cx="5299049" cy="50405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645824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324036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CH" sz="4000" b="1" dirty="0" smtClean="0">
                <a:solidFill>
                  <a:srgbClr val="D4732A"/>
                </a:solidFill>
              </a:rPr>
              <a:t>2Mo 2,6a: </a:t>
            </a:r>
            <a:r>
              <a:rPr lang="de-DE" sz="4000" b="1" dirty="0" smtClean="0"/>
              <a:t>Und als sie es [= das Kästchen] geöffnet hatte, sah sie das Kind, und siehe, ein weinender Junge lag darin.</a:t>
            </a:r>
            <a:endParaRPr lang="de-CH" sz="4000" b="1" dirty="0"/>
          </a:p>
        </p:txBody>
      </p:sp>
      <p:pic>
        <p:nvPicPr>
          <p:cNvPr id="2051" name="Picture 3" descr="D:\07 Egypt\Giza Pyramids\Sphinx and Mycerinus' Pyramid at sunset, tb110400484.jpg"/>
          <p:cNvPicPr>
            <a:picLocks noChangeAspect="1" noChangeArrowheads="1"/>
          </p:cNvPicPr>
          <p:nvPr/>
        </p:nvPicPr>
        <p:blipFill rotWithShape="1">
          <a:blip r:embed="rId3">
            <a:extLst>
              <a:ext uri="{28A0092B-C50C-407E-A947-70E740481C1C}">
                <a14:useLocalDpi xmlns:a14="http://schemas.microsoft.com/office/drawing/2010/main" val="0"/>
              </a:ext>
            </a:extLst>
          </a:blip>
          <a:srcRect t="15156" b="46916"/>
          <a:stretch/>
        </p:blipFill>
        <p:spPr bwMode="auto">
          <a:xfrm>
            <a:off x="395536" y="4080393"/>
            <a:ext cx="8341912" cy="23729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225083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324036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CH" sz="4000" b="1" dirty="0" smtClean="0">
                <a:solidFill>
                  <a:srgbClr val="D4732A"/>
                </a:solidFill>
              </a:rPr>
              <a:t>2Mo 2,6b: </a:t>
            </a:r>
            <a:r>
              <a:rPr lang="de-DE" sz="4000" b="1" dirty="0" smtClean="0"/>
              <a:t>Da hatte sie Mitleid mit </a:t>
            </a:r>
            <a:br>
              <a:rPr lang="de-DE" sz="4000" b="1" dirty="0" smtClean="0"/>
            </a:br>
            <a:r>
              <a:rPr lang="de-DE" sz="4000" b="1" dirty="0" smtClean="0"/>
              <a:t>ihm und sagte: Das ist eins von den Kindern der Hebräer [= Israeliten].</a:t>
            </a:r>
            <a:endParaRPr lang="de-CH" sz="4000" b="1" dirty="0"/>
          </a:p>
        </p:txBody>
      </p:sp>
      <p:pic>
        <p:nvPicPr>
          <p:cNvPr id="2051" name="Picture 3" descr="D:\07 Egypt\Giza Pyramids\Sphinx and Mycerinus' Pyramid at sunset, tb110400484.jpg"/>
          <p:cNvPicPr>
            <a:picLocks noChangeAspect="1" noChangeArrowheads="1"/>
          </p:cNvPicPr>
          <p:nvPr/>
        </p:nvPicPr>
        <p:blipFill rotWithShape="1">
          <a:blip r:embed="rId3">
            <a:extLst>
              <a:ext uri="{28A0092B-C50C-407E-A947-70E740481C1C}">
                <a14:useLocalDpi xmlns:a14="http://schemas.microsoft.com/office/drawing/2010/main" val="0"/>
              </a:ext>
            </a:extLst>
          </a:blip>
          <a:srcRect t="15156" b="46916"/>
          <a:stretch/>
        </p:blipFill>
        <p:spPr bwMode="auto">
          <a:xfrm>
            <a:off x="395536" y="4080393"/>
            <a:ext cx="8341912" cy="23729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94073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DIE AUFFINDUNG DES MOSE</a:t>
            </a:r>
            <a:endParaRPr lang="de-CH" sz="3600" b="1" dirty="0"/>
          </a:p>
        </p:txBody>
      </p:sp>
      <p:sp>
        <p:nvSpPr>
          <p:cNvPr id="7" name="Textfeld 6"/>
          <p:cNvSpPr txBox="1"/>
          <p:nvPr/>
        </p:nvSpPr>
        <p:spPr>
          <a:xfrm>
            <a:off x="395536" y="6084004"/>
            <a:ext cx="8352928" cy="369332"/>
          </a:xfrm>
          <a:prstGeom prst="rect">
            <a:avLst/>
          </a:prstGeom>
          <a:noFill/>
        </p:spPr>
        <p:txBody>
          <a:bodyPr wrap="square" rtlCol="0">
            <a:spAutoFit/>
          </a:bodyPr>
          <a:lstStyle/>
          <a:p>
            <a:pPr algn="ctr"/>
            <a:r>
              <a:rPr lang="de-CH" b="1" dirty="0" smtClean="0"/>
              <a:t>Wandmalerei aus der Synagoge von Dura </a:t>
            </a:r>
            <a:r>
              <a:rPr lang="de-CH" b="1" dirty="0" err="1" smtClean="0"/>
              <a:t>Europos</a:t>
            </a:r>
            <a:r>
              <a:rPr lang="de-CH" b="1" dirty="0" smtClean="0"/>
              <a:t> (SYR)</a:t>
            </a:r>
            <a:endParaRPr lang="de-CH" b="1" dirty="0"/>
          </a:p>
        </p:txBody>
      </p:sp>
      <p:pic>
        <p:nvPicPr>
          <p:cNvPr id="5122" name="Picture 2" descr="http://upload.wikimedia.org/wikipedia/commons/1/13/Dura_Europos_fresco_Moses_from_ri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418139"/>
            <a:ext cx="7272808" cy="45311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708291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324036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CH" sz="4000" b="1" dirty="0" err="1" smtClean="0">
                <a:solidFill>
                  <a:srgbClr val="D4732A"/>
                </a:solidFill>
              </a:rPr>
              <a:t>Apg</a:t>
            </a:r>
            <a:r>
              <a:rPr lang="de-CH" sz="4000" b="1" dirty="0" smtClean="0">
                <a:solidFill>
                  <a:srgbClr val="D4732A"/>
                </a:solidFill>
              </a:rPr>
              <a:t> 7,22a: </a:t>
            </a:r>
            <a:r>
              <a:rPr lang="de-DE" sz="4000" b="1" dirty="0" smtClean="0"/>
              <a:t>Und Mose wurde unterwiesen in aller Weisheit der Ägypter.</a:t>
            </a:r>
            <a:endParaRPr lang="de-CH" sz="4000" b="1" dirty="0"/>
          </a:p>
        </p:txBody>
      </p:sp>
      <p:pic>
        <p:nvPicPr>
          <p:cNvPr id="2051" name="Picture 3" descr="D:\07 Egypt\Giza Pyramids\Sphinx and Mycerinus' Pyramid at sunset, tb110400484.jpg"/>
          <p:cNvPicPr>
            <a:picLocks noChangeAspect="1" noChangeArrowheads="1"/>
          </p:cNvPicPr>
          <p:nvPr/>
        </p:nvPicPr>
        <p:blipFill rotWithShape="1">
          <a:blip r:embed="rId3">
            <a:extLst>
              <a:ext uri="{28A0092B-C50C-407E-A947-70E740481C1C}">
                <a14:useLocalDpi xmlns:a14="http://schemas.microsoft.com/office/drawing/2010/main" val="0"/>
              </a:ext>
            </a:extLst>
          </a:blip>
          <a:srcRect t="15156" b="46916"/>
          <a:stretch/>
        </p:blipFill>
        <p:spPr bwMode="auto">
          <a:xfrm>
            <a:off x="395536" y="4080393"/>
            <a:ext cx="8341912" cy="237294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Ägypten, Nil, Luftbild, Luftaufnahme, Land, Kar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Tree>
    <p:custDataLst>
      <p:tags r:id="rId1"/>
    </p:custDataLst>
    <p:extLst>
      <p:ext uri="{BB962C8B-B14F-4D97-AF65-F5344CB8AC3E}">
        <p14:creationId xmlns:p14="http://schemas.microsoft.com/office/powerpoint/2010/main" val="29627805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descr="Gleise, Alte Gleise, Schienen, Bahn, Zug, Metall, Ro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 name="AutoShape 4" descr="Gleise, Alte Gleise, Schienen, Bahn, Zug, Metall, Ros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4" name="AutoShape 6" descr="Gleise, Alte Gleise, Schienen, Bahn, Zug, Metall, Ros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 name="AutoShape 8" descr="Gleise, Alte Gleise, Schienen, Bahn, Zug, Metall, Ros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7" name="AutoShape 10" descr="Gleise, Alte Gleise, Schienen, Bahn, Zug, Metall, Ros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8" name="AutoShape 12" descr="Boots, Reise, Gleis, Architektur, Schuh, Sehen, Liebe"/>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9" name="AutoShape 14" descr="Boots, Reise, Gleis, Architektur, Schuh, Sehen, Liebe"/>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 name="AutoShape 16" descr="Boots, Reise, Gleis, Architektur, Schuh, Sehen, Liebe"/>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1" name="AutoShape 18" descr="Boots, Reise, Gleis, Architektur, Schuh, Sehen, Liebe"/>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2" name="AutoShape 20" descr="Boots, Reise, Gleis, Architektur, Schuh, Sehen, Liebe"/>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3" name="AutoShape 22" descr="Boots, Reise, Gleis, Architektur, Schuh, Sehen, Liebe"/>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4" name="AutoShape 24" descr="Boots, Reise, Gleis, Architektur, Schuh, Sehen, Liebe"/>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5" name="AutoShape 26" descr="Gleise, Alte Gleise, Schienen, Bahn, Zug, Metall, Rost"/>
          <p:cNvSpPr>
            <a:spLocks noChangeAspect="1" noChangeArrowheads="1"/>
          </p:cNvSpPr>
          <p:nvPr/>
        </p:nvSpPr>
        <p:spPr bwMode="auto">
          <a:xfrm>
            <a:off x="1984375" y="168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 name="AutoShape 28" descr="Gleise, Alte Gleise, Schienen, Bahn, Zug, Metall, Rost"/>
          <p:cNvSpPr>
            <a:spLocks noChangeAspect="1" noChangeArrowheads="1"/>
          </p:cNvSpPr>
          <p:nvPr/>
        </p:nvSpPr>
        <p:spPr bwMode="auto">
          <a:xfrm>
            <a:off x="2136775" y="183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7" name="AutoShape 30" descr="Gleise, Alte Gleise, Schienen, Bahn, Zug, Metall, Rost"/>
          <p:cNvSpPr>
            <a:spLocks noChangeAspect="1" noChangeArrowheads="1"/>
          </p:cNvSpPr>
          <p:nvPr/>
        </p:nvSpPr>
        <p:spPr bwMode="auto">
          <a:xfrm>
            <a:off x="2289175" y="198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8" name="AutoShape 32" descr="Gleise, Alte Gleise, Schienen, Bahn, Zug, Metall, Rost"/>
          <p:cNvSpPr>
            <a:spLocks noChangeAspect="1" noChangeArrowheads="1"/>
          </p:cNvSpPr>
          <p:nvPr/>
        </p:nvSpPr>
        <p:spPr bwMode="auto">
          <a:xfrm>
            <a:off x="2441575" y="214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9" name="AutoShape 34" descr="Gleise, Alte Gleise, Schienen, Bahn, Zug, Metall, Rost"/>
          <p:cNvSpPr>
            <a:spLocks noChangeAspect="1" noChangeArrowheads="1"/>
          </p:cNvSpPr>
          <p:nvPr/>
        </p:nvSpPr>
        <p:spPr bwMode="auto">
          <a:xfrm>
            <a:off x="2593975" y="229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0" name="AutoShape 36" descr="Gleise, Alte Gleise, Schienen, Bahn, Zug, Metall, Rost"/>
          <p:cNvSpPr>
            <a:spLocks noChangeAspect="1" noChangeArrowheads="1"/>
          </p:cNvSpPr>
          <p:nvPr/>
        </p:nvSpPr>
        <p:spPr bwMode="auto">
          <a:xfrm>
            <a:off x="2746375" y="244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6" name="AutoShape 2" descr="Schafe, Landwirtschaft, Tiere, Landschaft, Menge"/>
          <p:cNvSpPr>
            <a:spLocks noChangeAspect="1" noChangeArrowheads="1"/>
          </p:cNvSpPr>
          <p:nvPr/>
        </p:nvSpPr>
        <p:spPr bwMode="auto">
          <a:xfrm>
            <a:off x="2898775" y="259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 name="AutoShape 4" descr="Lamm, Tierbabys, Schafe, Tier, Niedlich, Frühling"/>
          <p:cNvSpPr>
            <a:spLocks noChangeAspect="1" noChangeArrowheads="1"/>
          </p:cNvSpPr>
          <p:nvPr/>
        </p:nvSpPr>
        <p:spPr bwMode="auto">
          <a:xfrm>
            <a:off x="3051175" y="275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3" name="AutoShape 6" descr="Lamm, Tierbabys, Schafe, Tier, Niedlich, Frühling"/>
          <p:cNvSpPr>
            <a:spLocks noChangeAspect="1" noChangeArrowheads="1"/>
          </p:cNvSpPr>
          <p:nvPr/>
        </p:nvSpPr>
        <p:spPr bwMode="auto">
          <a:xfrm>
            <a:off x="3203575" y="290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 name="AutoShape 8" descr="Lamm, Tierbabys, Schafe, Tier, Niedlich, Frühling"/>
          <p:cNvSpPr>
            <a:spLocks noChangeAspect="1" noChangeArrowheads="1"/>
          </p:cNvSpPr>
          <p:nvPr/>
        </p:nvSpPr>
        <p:spPr bwMode="auto">
          <a:xfrm>
            <a:off x="3355975" y="305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 name="AutoShape 10" descr="Lamm, Tierbabys, Schafe, Tier, Niedlich, Frühling"/>
          <p:cNvSpPr>
            <a:spLocks noChangeAspect="1" noChangeArrowheads="1"/>
          </p:cNvSpPr>
          <p:nvPr/>
        </p:nvSpPr>
        <p:spPr bwMode="auto">
          <a:xfrm>
            <a:off x="3508375" y="320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6" name="AutoShape 12" descr="Lamm, Tierbabys, Schafe, Tier, Niedlich, Frühling"/>
          <p:cNvSpPr>
            <a:spLocks noChangeAspect="1" noChangeArrowheads="1"/>
          </p:cNvSpPr>
          <p:nvPr/>
        </p:nvSpPr>
        <p:spPr bwMode="auto">
          <a:xfrm>
            <a:off x="3660775" y="336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 name="AutoShape 14" descr="Lamm, Tierbabys, Schafe, Tier, Niedlich, Frühling"/>
          <p:cNvSpPr>
            <a:spLocks noChangeAspect="1" noChangeArrowheads="1"/>
          </p:cNvSpPr>
          <p:nvPr/>
        </p:nvSpPr>
        <p:spPr bwMode="auto">
          <a:xfrm>
            <a:off x="3813175" y="351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 name="AutoShape 16" descr="Lamm, Tierbabys, Schafe, Tier, Niedlich, Frühling"/>
          <p:cNvSpPr>
            <a:spLocks noChangeAspect="1" noChangeArrowheads="1"/>
          </p:cNvSpPr>
          <p:nvPr/>
        </p:nvSpPr>
        <p:spPr bwMode="auto">
          <a:xfrm>
            <a:off x="3965575" y="366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 name="AutoShape 18" descr="Lamm, Tierbabys, Schafe, Tier, Niedlich, Frühling"/>
          <p:cNvSpPr>
            <a:spLocks noChangeAspect="1" noChangeArrowheads="1"/>
          </p:cNvSpPr>
          <p:nvPr/>
        </p:nvSpPr>
        <p:spPr bwMode="auto">
          <a:xfrm>
            <a:off x="4117975" y="381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0" name="AutoShape 20" descr="Lamm, Tierbabys, Schafe, Tier, Niedlich, Frühling"/>
          <p:cNvSpPr>
            <a:spLocks noChangeAspect="1" noChangeArrowheads="1"/>
          </p:cNvSpPr>
          <p:nvPr/>
        </p:nvSpPr>
        <p:spPr bwMode="auto">
          <a:xfrm>
            <a:off x="4270375" y="397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1" name="AutoShape 2" descr="Lamm, Tierbabys, Schafe, Tier, Niedlich, Frühling"/>
          <p:cNvSpPr>
            <a:spLocks noChangeAspect="1" noChangeArrowheads="1"/>
          </p:cNvSpPr>
          <p:nvPr/>
        </p:nvSpPr>
        <p:spPr bwMode="auto">
          <a:xfrm>
            <a:off x="4422775" y="412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1" name="AutoShape 4" descr="Lamm, Tierbabys, Schafe, Tier, Niedlich, Frühling"/>
          <p:cNvSpPr>
            <a:spLocks noChangeAspect="1" noChangeArrowheads="1"/>
          </p:cNvSpPr>
          <p:nvPr/>
        </p:nvSpPr>
        <p:spPr bwMode="auto">
          <a:xfrm>
            <a:off x="4575175" y="427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33" name="Grafik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18884061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324036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CH" sz="4000" b="1" dirty="0" smtClean="0">
                <a:solidFill>
                  <a:srgbClr val="D4732A"/>
                </a:solidFill>
              </a:rPr>
              <a:t>2Mo 2,11: </a:t>
            </a:r>
            <a:r>
              <a:rPr lang="de-DE" sz="4000" b="1" dirty="0" smtClean="0"/>
              <a:t>Und es geschah in jenen Tagen, als Mose gross geworden war, da ging er zu seinen Brüdern hinaus und sah bei ihren Lastarbeiten zu.</a:t>
            </a:r>
            <a:endParaRPr lang="de-CH" sz="4000" b="1" dirty="0"/>
          </a:p>
        </p:txBody>
      </p:sp>
      <p:pic>
        <p:nvPicPr>
          <p:cNvPr id="2051" name="Picture 3" descr="D:\07 Egypt\Giza Pyramids\Sphinx and Mycerinus' Pyramid at sunset, tb110400484.jpg"/>
          <p:cNvPicPr>
            <a:picLocks noChangeAspect="1" noChangeArrowheads="1"/>
          </p:cNvPicPr>
          <p:nvPr/>
        </p:nvPicPr>
        <p:blipFill rotWithShape="1">
          <a:blip r:embed="rId3">
            <a:extLst>
              <a:ext uri="{28A0092B-C50C-407E-A947-70E740481C1C}">
                <a14:useLocalDpi xmlns:a14="http://schemas.microsoft.com/office/drawing/2010/main" val="0"/>
              </a:ext>
            </a:extLst>
          </a:blip>
          <a:srcRect t="15156" b="46916"/>
          <a:stretch/>
        </p:blipFill>
        <p:spPr bwMode="auto">
          <a:xfrm>
            <a:off x="395536" y="4080393"/>
            <a:ext cx="8341912" cy="23729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252005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SONNENAUFGANG ÜBER DEM NIL</a:t>
            </a:r>
            <a:endParaRPr lang="de-CH" sz="3600" b="1" dirty="0"/>
          </a:p>
        </p:txBody>
      </p:sp>
      <p:pic>
        <p:nvPicPr>
          <p:cNvPr id="9218" name="Picture 2" descr="D:\07 Egypt\Nile River Valley\Sunrise over Nile River in Minya, tb0109051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013" y="1340768"/>
            <a:ext cx="7579982" cy="50405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518673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324036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CH" sz="4000" b="1" dirty="0" smtClean="0">
                <a:solidFill>
                  <a:srgbClr val="D4732A"/>
                </a:solidFill>
              </a:rPr>
              <a:t>5Mo 34,10: </a:t>
            </a:r>
            <a:r>
              <a:rPr lang="de-DE" sz="4000" b="1" dirty="0" smtClean="0"/>
              <a:t>Und es stand in Israel kein Prophet mehr auf wie Mose, den der Herr gekannt hätte von Angesicht zu Angesicht, …</a:t>
            </a:r>
            <a:endParaRPr lang="de-CH" sz="4000" b="1" dirty="0"/>
          </a:p>
        </p:txBody>
      </p:sp>
      <p:pic>
        <p:nvPicPr>
          <p:cNvPr id="2051" name="Picture 3" descr="D:\07 Egypt\Giza Pyramids\Sphinx and Mycerinus' Pyramid at sunset, tb110400484.jpg"/>
          <p:cNvPicPr>
            <a:picLocks noChangeAspect="1" noChangeArrowheads="1"/>
          </p:cNvPicPr>
          <p:nvPr/>
        </p:nvPicPr>
        <p:blipFill rotWithShape="1">
          <a:blip r:embed="rId3">
            <a:extLst>
              <a:ext uri="{28A0092B-C50C-407E-A947-70E740481C1C}">
                <a14:useLocalDpi xmlns:a14="http://schemas.microsoft.com/office/drawing/2010/main" val="0"/>
              </a:ext>
            </a:extLst>
          </a:blip>
          <a:srcRect t="15156" b="46916"/>
          <a:stretch/>
        </p:blipFill>
        <p:spPr bwMode="auto">
          <a:xfrm>
            <a:off x="395536" y="4080393"/>
            <a:ext cx="8341912" cy="23729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688411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DER AUSZUG AUS ÄGYPTEN</a:t>
            </a:r>
            <a:endParaRPr lang="de-CH" sz="3600" b="1" dirty="0"/>
          </a:p>
        </p:txBody>
      </p:sp>
      <p:pic>
        <p:nvPicPr>
          <p:cNvPr id="10242" name="Picture 2" descr="Exodus to mtsinai of midian copy 800x653 33Midian People 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848" y="1196752"/>
            <a:ext cx="6618312" cy="5402198"/>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p:cNvSpPr/>
          <p:nvPr/>
        </p:nvSpPr>
        <p:spPr>
          <a:xfrm>
            <a:off x="5868144" y="4653136"/>
            <a:ext cx="1296145" cy="129614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FF0000"/>
              </a:solidFill>
            </a:endParaRPr>
          </a:p>
        </p:txBody>
      </p:sp>
    </p:spTree>
    <p:custDataLst>
      <p:tags r:id="rId1"/>
    </p:custDataLst>
    <p:extLst>
      <p:ext uri="{BB962C8B-B14F-4D97-AF65-F5344CB8AC3E}">
        <p14:creationId xmlns:p14="http://schemas.microsoft.com/office/powerpoint/2010/main" val="29975769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324036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CH" sz="4000" b="1" dirty="0" smtClean="0">
                <a:solidFill>
                  <a:srgbClr val="D4732A"/>
                </a:solidFill>
              </a:rPr>
              <a:t>2Mo 2,24: </a:t>
            </a:r>
            <a:r>
              <a:rPr lang="de-DE" sz="4000" b="1" dirty="0" smtClean="0"/>
              <a:t>Da hörte Gott ihr Ächzen, und Gott dachte an seinen Bund mit Abraham, Isaak und Jakob. Und Gott sah nach den Söhnen Israel, und Gott kümmerte sich um sie.</a:t>
            </a:r>
            <a:endParaRPr lang="de-CH" sz="4000" b="1" dirty="0"/>
          </a:p>
        </p:txBody>
      </p:sp>
      <p:pic>
        <p:nvPicPr>
          <p:cNvPr id="2051" name="Picture 3" descr="D:\07 Egypt\Giza Pyramids\Sphinx and Mycerinus' Pyramid at sunset, tb110400484.jpg"/>
          <p:cNvPicPr>
            <a:picLocks noChangeAspect="1" noChangeArrowheads="1"/>
          </p:cNvPicPr>
          <p:nvPr/>
        </p:nvPicPr>
        <p:blipFill rotWithShape="1">
          <a:blip r:embed="rId3">
            <a:extLst>
              <a:ext uri="{28A0092B-C50C-407E-A947-70E740481C1C}">
                <a14:useLocalDpi xmlns:a14="http://schemas.microsoft.com/office/drawing/2010/main" val="0"/>
              </a:ext>
            </a:extLst>
          </a:blip>
          <a:srcRect t="15156" b="46916"/>
          <a:stretch/>
        </p:blipFill>
        <p:spPr bwMode="auto">
          <a:xfrm>
            <a:off x="395536" y="4080393"/>
            <a:ext cx="8341912" cy="23729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551935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descr="Gleise, Alte Gleise, Schienen, Bahn, Zug, Metall, Ro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 name="AutoShape 4" descr="Gleise, Alte Gleise, Schienen, Bahn, Zug, Metall, Ros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4" name="AutoShape 6" descr="Gleise, Alte Gleise, Schienen, Bahn, Zug, Metall, Ros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 name="AutoShape 8" descr="Gleise, Alte Gleise, Schienen, Bahn, Zug, Metall, Ros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7" name="AutoShape 10" descr="Gleise, Alte Gleise, Schienen, Bahn, Zug, Metall, Ros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8" name="AutoShape 12" descr="Boots, Reise, Gleis, Architektur, Schuh, Sehen, Liebe"/>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9" name="AutoShape 14" descr="Boots, Reise, Gleis, Architektur, Schuh, Sehen, Liebe"/>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 name="AutoShape 16" descr="Boots, Reise, Gleis, Architektur, Schuh, Sehen, Liebe"/>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1" name="AutoShape 18" descr="Boots, Reise, Gleis, Architektur, Schuh, Sehen, Liebe"/>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2" name="AutoShape 20" descr="Boots, Reise, Gleis, Architektur, Schuh, Sehen, Liebe"/>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3" name="AutoShape 22" descr="Boots, Reise, Gleis, Architektur, Schuh, Sehen, Liebe"/>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4" name="AutoShape 24" descr="Boots, Reise, Gleis, Architektur, Schuh, Sehen, Liebe"/>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5" name="AutoShape 26" descr="Gleise, Alte Gleise, Schienen, Bahn, Zug, Metall, Rost"/>
          <p:cNvSpPr>
            <a:spLocks noChangeAspect="1" noChangeArrowheads="1"/>
          </p:cNvSpPr>
          <p:nvPr/>
        </p:nvSpPr>
        <p:spPr bwMode="auto">
          <a:xfrm>
            <a:off x="1984375" y="168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 name="AutoShape 28" descr="Gleise, Alte Gleise, Schienen, Bahn, Zug, Metall, Rost"/>
          <p:cNvSpPr>
            <a:spLocks noChangeAspect="1" noChangeArrowheads="1"/>
          </p:cNvSpPr>
          <p:nvPr/>
        </p:nvSpPr>
        <p:spPr bwMode="auto">
          <a:xfrm>
            <a:off x="2136775" y="183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7" name="AutoShape 30" descr="Gleise, Alte Gleise, Schienen, Bahn, Zug, Metall, Rost"/>
          <p:cNvSpPr>
            <a:spLocks noChangeAspect="1" noChangeArrowheads="1"/>
          </p:cNvSpPr>
          <p:nvPr/>
        </p:nvSpPr>
        <p:spPr bwMode="auto">
          <a:xfrm>
            <a:off x="2289175" y="198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8" name="AutoShape 32" descr="Gleise, Alte Gleise, Schienen, Bahn, Zug, Metall, Rost"/>
          <p:cNvSpPr>
            <a:spLocks noChangeAspect="1" noChangeArrowheads="1"/>
          </p:cNvSpPr>
          <p:nvPr/>
        </p:nvSpPr>
        <p:spPr bwMode="auto">
          <a:xfrm>
            <a:off x="2441575" y="214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9" name="AutoShape 34" descr="Gleise, Alte Gleise, Schienen, Bahn, Zug, Metall, Rost"/>
          <p:cNvSpPr>
            <a:spLocks noChangeAspect="1" noChangeArrowheads="1"/>
          </p:cNvSpPr>
          <p:nvPr/>
        </p:nvSpPr>
        <p:spPr bwMode="auto">
          <a:xfrm>
            <a:off x="2593975" y="229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0" name="AutoShape 36" descr="Gleise, Alte Gleise, Schienen, Bahn, Zug, Metall, Rost"/>
          <p:cNvSpPr>
            <a:spLocks noChangeAspect="1" noChangeArrowheads="1"/>
          </p:cNvSpPr>
          <p:nvPr/>
        </p:nvSpPr>
        <p:spPr bwMode="auto">
          <a:xfrm>
            <a:off x="2746375" y="244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6" name="AutoShape 2" descr="Schafe, Landwirtschaft, Tiere, Landschaft, Menge"/>
          <p:cNvSpPr>
            <a:spLocks noChangeAspect="1" noChangeArrowheads="1"/>
          </p:cNvSpPr>
          <p:nvPr/>
        </p:nvSpPr>
        <p:spPr bwMode="auto">
          <a:xfrm>
            <a:off x="2898775" y="259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 name="AutoShape 4" descr="Lamm, Tierbabys, Schafe, Tier, Niedlich, Frühling"/>
          <p:cNvSpPr>
            <a:spLocks noChangeAspect="1" noChangeArrowheads="1"/>
          </p:cNvSpPr>
          <p:nvPr/>
        </p:nvSpPr>
        <p:spPr bwMode="auto">
          <a:xfrm>
            <a:off x="3051175" y="275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3" name="AutoShape 6" descr="Lamm, Tierbabys, Schafe, Tier, Niedlich, Frühling"/>
          <p:cNvSpPr>
            <a:spLocks noChangeAspect="1" noChangeArrowheads="1"/>
          </p:cNvSpPr>
          <p:nvPr/>
        </p:nvSpPr>
        <p:spPr bwMode="auto">
          <a:xfrm>
            <a:off x="3203575" y="290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 name="AutoShape 8" descr="Lamm, Tierbabys, Schafe, Tier, Niedlich, Frühling"/>
          <p:cNvSpPr>
            <a:spLocks noChangeAspect="1" noChangeArrowheads="1"/>
          </p:cNvSpPr>
          <p:nvPr/>
        </p:nvSpPr>
        <p:spPr bwMode="auto">
          <a:xfrm>
            <a:off x="3355975" y="305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 name="AutoShape 10" descr="Lamm, Tierbabys, Schafe, Tier, Niedlich, Frühling"/>
          <p:cNvSpPr>
            <a:spLocks noChangeAspect="1" noChangeArrowheads="1"/>
          </p:cNvSpPr>
          <p:nvPr/>
        </p:nvSpPr>
        <p:spPr bwMode="auto">
          <a:xfrm>
            <a:off x="3508375" y="320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6" name="AutoShape 12" descr="Lamm, Tierbabys, Schafe, Tier, Niedlich, Frühling"/>
          <p:cNvSpPr>
            <a:spLocks noChangeAspect="1" noChangeArrowheads="1"/>
          </p:cNvSpPr>
          <p:nvPr/>
        </p:nvSpPr>
        <p:spPr bwMode="auto">
          <a:xfrm>
            <a:off x="3660775" y="336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 name="AutoShape 14" descr="Lamm, Tierbabys, Schafe, Tier, Niedlich, Frühling"/>
          <p:cNvSpPr>
            <a:spLocks noChangeAspect="1" noChangeArrowheads="1"/>
          </p:cNvSpPr>
          <p:nvPr/>
        </p:nvSpPr>
        <p:spPr bwMode="auto">
          <a:xfrm>
            <a:off x="3813175" y="351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 name="AutoShape 16" descr="Lamm, Tierbabys, Schafe, Tier, Niedlich, Frühling"/>
          <p:cNvSpPr>
            <a:spLocks noChangeAspect="1" noChangeArrowheads="1"/>
          </p:cNvSpPr>
          <p:nvPr/>
        </p:nvSpPr>
        <p:spPr bwMode="auto">
          <a:xfrm>
            <a:off x="3965575" y="366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 name="AutoShape 18" descr="Lamm, Tierbabys, Schafe, Tier, Niedlich, Frühling"/>
          <p:cNvSpPr>
            <a:spLocks noChangeAspect="1" noChangeArrowheads="1"/>
          </p:cNvSpPr>
          <p:nvPr/>
        </p:nvSpPr>
        <p:spPr bwMode="auto">
          <a:xfrm>
            <a:off x="4117975" y="381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0" name="AutoShape 20" descr="Lamm, Tierbabys, Schafe, Tier, Niedlich, Frühling"/>
          <p:cNvSpPr>
            <a:spLocks noChangeAspect="1" noChangeArrowheads="1"/>
          </p:cNvSpPr>
          <p:nvPr/>
        </p:nvSpPr>
        <p:spPr bwMode="auto">
          <a:xfrm>
            <a:off x="4270375" y="397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1" name="AutoShape 2" descr="Lamm, Tierbabys, Schafe, Tier, Niedlich, Frühling"/>
          <p:cNvSpPr>
            <a:spLocks noChangeAspect="1" noChangeArrowheads="1"/>
          </p:cNvSpPr>
          <p:nvPr/>
        </p:nvSpPr>
        <p:spPr bwMode="auto">
          <a:xfrm>
            <a:off x="4422775" y="412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1" name="AutoShape 4" descr="Lamm, Tierbabys, Schafe, Tier, Niedlich, Frühling"/>
          <p:cNvSpPr>
            <a:spLocks noChangeAspect="1" noChangeArrowheads="1"/>
          </p:cNvSpPr>
          <p:nvPr/>
        </p:nvSpPr>
        <p:spPr bwMode="auto">
          <a:xfrm>
            <a:off x="4575175" y="427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2" name="AutoShape 2" descr="Sträucher, Felsen, Grün, Sand, Klippen, Hügel, Stein"/>
          <p:cNvSpPr>
            <a:spLocks noChangeAspect="1" noChangeArrowheads="1"/>
          </p:cNvSpPr>
          <p:nvPr/>
        </p:nvSpPr>
        <p:spPr bwMode="auto">
          <a:xfrm>
            <a:off x="4727575" y="442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34" name="Grafik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18884333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324036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CH" sz="4000" b="1" dirty="0" smtClean="0">
                <a:solidFill>
                  <a:srgbClr val="D4732A"/>
                </a:solidFill>
              </a:rPr>
              <a:t>2Mo 3,7: </a:t>
            </a:r>
            <a:r>
              <a:rPr lang="de-DE" sz="4000" b="1" dirty="0" smtClean="0"/>
              <a:t>Gesehen habe ich das Elend meines Volkes in Ägypten, und sein Geschrei wegen seiner Antreiber habe ich gehört; ja, ich kenne seine Schmerzen.</a:t>
            </a:r>
            <a:endParaRPr lang="de-CH" sz="4000" b="1" dirty="0"/>
          </a:p>
        </p:txBody>
      </p:sp>
      <p:pic>
        <p:nvPicPr>
          <p:cNvPr id="2051" name="Picture 3" descr="D:\07 Egypt\Giza Pyramids\Sphinx and Mycerinus' Pyramid at sunset, tb110400484.jpg"/>
          <p:cNvPicPr>
            <a:picLocks noChangeAspect="1" noChangeArrowheads="1"/>
          </p:cNvPicPr>
          <p:nvPr/>
        </p:nvPicPr>
        <p:blipFill rotWithShape="1">
          <a:blip r:embed="rId3">
            <a:extLst>
              <a:ext uri="{28A0092B-C50C-407E-A947-70E740481C1C}">
                <a14:useLocalDpi xmlns:a14="http://schemas.microsoft.com/office/drawing/2010/main" val="0"/>
              </a:ext>
            </a:extLst>
          </a:blip>
          <a:srcRect t="15156" b="46916"/>
          <a:stretch/>
        </p:blipFill>
        <p:spPr bwMode="auto">
          <a:xfrm>
            <a:off x="395536" y="4080393"/>
            <a:ext cx="8341912" cy="23729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302082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DER BRENNENDE DORNBUSCH</a:t>
            </a:r>
            <a:endParaRPr lang="de-CH" sz="3600" b="1" dirty="0"/>
          </a:p>
        </p:txBody>
      </p:sp>
      <p:sp>
        <p:nvSpPr>
          <p:cNvPr id="7" name="Textfeld 6"/>
          <p:cNvSpPr txBox="1"/>
          <p:nvPr/>
        </p:nvSpPr>
        <p:spPr>
          <a:xfrm>
            <a:off x="7524328" y="5517232"/>
            <a:ext cx="1296144" cy="923330"/>
          </a:xfrm>
          <a:prstGeom prst="rect">
            <a:avLst/>
          </a:prstGeom>
          <a:noFill/>
        </p:spPr>
        <p:txBody>
          <a:bodyPr wrap="square" rtlCol="0">
            <a:spAutoFit/>
          </a:bodyPr>
          <a:lstStyle/>
          <a:p>
            <a:r>
              <a:rPr lang="de-CH" b="1" dirty="0" smtClean="0"/>
              <a:t>Gebhard </a:t>
            </a:r>
            <a:r>
              <a:rPr lang="de-CH" b="1" dirty="0" err="1" smtClean="0"/>
              <a:t>Fugel</a:t>
            </a:r>
            <a:r>
              <a:rPr lang="de-CH" b="1" dirty="0" smtClean="0"/>
              <a:t>, </a:t>
            </a:r>
            <a:br>
              <a:rPr lang="de-CH" b="1" dirty="0" smtClean="0"/>
            </a:br>
            <a:r>
              <a:rPr lang="de-CH" b="1" dirty="0" smtClean="0"/>
              <a:t>um 1920</a:t>
            </a:r>
            <a:endParaRPr lang="de-CH" b="1" dirty="0"/>
          </a:p>
        </p:txBody>
      </p:sp>
      <p:pic>
        <p:nvPicPr>
          <p:cNvPr id="12290" name="Picture 2" descr="File:Gebhard Fugel Moses vor dem brennenden Dornbusch c19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764" y="1340768"/>
            <a:ext cx="6850556" cy="505228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159619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13792" y="476672"/>
            <a:ext cx="8280920" cy="5904656"/>
          </a:xfrm>
        </p:spPr>
        <p:txBody>
          <a:bodyPr anchor="t">
            <a:normAutofit/>
          </a:bodyPr>
          <a:lstStyle/>
          <a:p>
            <a:pPr algn="l"/>
            <a:r>
              <a:rPr lang="de-CH" b="1" dirty="0" smtClean="0"/>
              <a:t>Mose und der Auszug aus Ägypten</a:t>
            </a:r>
            <a:br>
              <a:rPr lang="de-CH" b="1" dirty="0" smtClean="0"/>
            </a:br>
            <a:r>
              <a:rPr lang="de-CH" sz="2800" b="1" dirty="0">
                <a:solidFill>
                  <a:schemeClr val="accent1">
                    <a:lumMod val="75000"/>
                  </a:schemeClr>
                </a:solidFill>
              </a:rPr>
              <a:t/>
            </a:r>
            <a:br>
              <a:rPr lang="de-CH" sz="2800" b="1" dirty="0">
                <a:solidFill>
                  <a:schemeClr val="accent1">
                    <a:lumMod val="75000"/>
                  </a:schemeClr>
                </a:solidFill>
              </a:rPr>
            </a:br>
            <a:r>
              <a:rPr lang="de-CH" sz="4000" b="1" dirty="0" smtClean="0">
                <a:solidFill>
                  <a:srgbClr val="C00000"/>
                </a:solidFill>
              </a:rPr>
              <a:t>   </a:t>
            </a:r>
            <a:r>
              <a:rPr lang="de-CH" sz="4000" b="1" dirty="0" smtClean="0"/>
              <a:t>Einleitung</a:t>
            </a:r>
            <a:br>
              <a:rPr lang="de-CH" sz="4000" b="1" dirty="0" smtClean="0"/>
            </a:br>
            <a:r>
              <a:rPr lang="de-CH" sz="800" b="1" dirty="0"/>
              <a:t/>
            </a:r>
            <a:br>
              <a:rPr lang="de-CH" sz="800" b="1" dirty="0"/>
            </a:br>
            <a:r>
              <a:rPr lang="de-CH" sz="4000" b="1" dirty="0" smtClean="0"/>
              <a:t>   1.	Mose – seine Berufung</a:t>
            </a:r>
            <a:br>
              <a:rPr lang="de-CH" sz="4000" b="1" dirty="0" smtClean="0"/>
            </a:br>
            <a:r>
              <a:rPr lang="de-CH" sz="800" b="1" dirty="0" smtClean="0">
                <a:solidFill>
                  <a:schemeClr val="accent4">
                    <a:lumMod val="75000"/>
                  </a:schemeClr>
                </a:solidFill>
              </a:rPr>
              <a:t/>
            </a:r>
            <a:br>
              <a:rPr lang="de-CH" sz="800" b="1" dirty="0" smtClean="0">
                <a:solidFill>
                  <a:schemeClr val="accent4">
                    <a:lumMod val="75000"/>
                  </a:schemeClr>
                </a:solidFill>
              </a:rPr>
            </a:br>
            <a:r>
              <a:rPr lang="de-CH" sz="4000" b="1" dirty="0" smtClean="0">
                <a:solidFill>
                  <a:srgbClr val="D4732A"/>
                </a:solidFill>
              </a:rPr>
              <a:t>   </a:t>
            </a:r>
            <a:r>
              <a:rPr lang="de-CH" sz="4000" b="1" dirty="0">
                <a:solidFill>
                  <a:srgbClr val="D4732A"/>
                </a:solidFill>
              </a:rPr>
              <a:t>2</a:t>
            </a:r>
            <a:r>
              <a:rPr lang="de-CH" sz="4000" b="1" dirty="0" smtClean="0">
                <a:solidFill>
                  <a:srgbClr val="D4732A"/>
                </a:solidFill>
              </a:rPr>
              <a:t>.</a:t>
            </a:r>
            <a:r>
              <a:rPr lang="de-CH" sz="4000" b="1" dirty="0">
                <a:solidFill>
                  <a:srgbClr val="D4732A"/>
                </a:solidFill>
              </a:rPr>
              <a:t>	</a:t>
            </a:r>
            <a:r>
              <a:rPr lang="de-CH" sz="4000" b="1" dirty="0" smtClean="0">
                <a:solidFill>
                  <a:srgbClr val="D4732A"/>
                </a:solidFill>
              </a:rPr>
              <a:t>Mose – seine Schriften</a:t>
            </a:r>
            <a:br>
              <a:rPr lang="de-CH" sz="4000" b="1" dirty="0" smtClean="0">
                <a:solidFill>
                  <a:srgbClr val="D4732A"/>
                </a:solidFill>
              </a:rPr>
            </a:br>
            <a:r>
              <a:rPr lang="de-CH" sz="800" b="1" dirty="0">
                <a:solidFill>
                  <a:schemeClr val="accent4">
                    <a:lumMod val="75000"/>
                  </a:schemeClr>
                </a:solidFill>
              </a:rPr>
              <a:t/>
            </a:r>
            <a:br>
              <a:rPr lang="de-CH" sz="800" b="1" dirty="0">
                <a:solidFill>
                  <a:schemeClr val="accent4">
                    <a:lumMod val="75000"/>
                  </a:schemeClr>
                </a:solidFill>
              </a:rPr>
            </a:br>
            <a:r>
              <a:rPr lang="de-CH" sz="4000" b="1" dirty="0">
                <a:solidFill>
                  <a:schemeClr val="accent4">
                    <a:lumMod val="75000"/>
                  </a:schemeClr>
                </a:solidFill>
              </a:rPr>
              <a:t>   </a:t>
            </a:r>
            <a:r>
              <a:rPr lang="de-CH" sz="4000" b="1" dirty="0" smtClean="0"/>
              <a:t>3.</a:t>
            </a:r>
            <a:r>
              <a:rPr lang="de-CH" sz="4000" b="1" dirty="0"/>
              <a:t> </a:t>
            </a:r>
            <a:r>
              <a:rPr lang="de-CH" sz="4000" b="1" dirty="0" smtClean="0"/>
              <a:t>Mose – der Auszug aus Ägypten</a:t>
            </a:r>
            <a:r>
              <a:rPr lang="de-CH" sz="900" b="1" dirty="0"/>
              <a:t/>
            </a:r>
            <a:br>
              <a:rPr lang="de-CH" sz="900" b="1" dirty="0"/>
            </a:br>
            <a:r>
              <a:rPr lang="de-CH" sz="800" b="1" dirty="0">
                <a:solidFill>
                  <a:schemeClr val="accent4">
                    <a:lumMod val="75000"/>
                  </a:schemeClr>
                </a:solidFill>
              </a:rPr>
              <a:t/>
            </a:r>
            <a:br>
              <a:rPr lang="de-CH" sz="800" b="1" dirty="0">
                <a:solidFill>
                  <a:schemeClr val="accent4">
                    <a:lumMod val="75000"/>
                  </a:schemeClr>
                </a:solidFill>
              </a:rPr>
            </a:br>
            <a:r>
              <a:rPr lang="de-CH" sz="4000" b="1" dirty="0">
                <a:solidFill>
                  <a:schemeClr val="accent4">
                    <a:lumMod val="75000"/>
                  </a:schemeClr>
                </a:solidFill>
              </a:rPr>
              <a:t>   </a:t>
            </a:r>
            <a:r>
              <a:rPr lang="de-CH" sz="4000" b="1" dirty="0" smtClean="0"/>
              <a:t>4. Mose – die Wüstenwanderung</a:t>
            </a:r>
            <a:r>
              <a:rPr lang="de-CH" sz="4000" b="1" dirty="0"/>
              <a:t/>
            </a:r>
            <a:br>
              <a:rPr lang="de-CH" sz="4000" b="1" dirty="0"/>
            </a:br>
            <a:r>
              <a:rPr lang="de-CH" sz="800" b="1" dirty="0">
                <a:solidFill>
                  <a:schemeClr val="accent4">
                    <a:lumMod val="75000"/>
                  </a:schemeClr>
                </a:solidFill>
              </a:rPr>
              <a:t/>
            </a:r>
            <a:br>
              <a:rPr lang="de-CH" sz="800" b="1" dirty="0">
                <a:solidFill>
                  <a:schemeClr val="accent4">
                    <a:lumMod val="75000"/>
                  </a:schemeClr>
                </a:solidFill>
              </a:rPr>
            </a:br>
            <a:r>
              <a:rPr lang="de-CH" sz="4000" b="1" dirty="0">
                <a:solidFill>
                  <a:schemeClr val="accent4">
                    <a:lumMod val="75000"/>
                  </a:schemeClr>
                </a:solidFill>
              </a:rPr>
              <a:t>   </a:t>
            </a:r>
            <a:r>
              <a:rPr lang="de-CH" sz="4000" b="1" dirty="0" smtClean="0"/>
              <a:t>Schlusswort</a:t>
            </a:r>
            <a:endParaRPr lang="de-CH" sz="4000" b="1" dirty="0"/>
          </a:p>
        </p:txBody>
      </p:sp>
      <p:pic>
        <p:nvPicPr>
          <p:cNvPr id="4" name="Grafik 3" descr="http://www.calligraphy-museum.com/EditorFiles/image/News/2011/09/2011-09-28_b2.jpg"/>
          <p:cNvPicPr/>
          <p:nvPr/>
        </p:nvPicPr>
        <p:blipFill>
          <a:blip r:embed="rId3">
            <a:extLst>
              <a:ext uri="{28A0092B-C50C-407E-A947-70E740481C1C}">
                <a14:useLocalDpi xmlns:a14="http://schemas.microsoft.com/office/drawing/2010/main" val="0"/>
              </a:ext>
            </a:extLst>
          </a:blip>
          <a:srcRect/>
          <a:stretch>
            <a:fillRect/>
          </a:stretch>
        </p:blipFill>
        <p:spPr bwMode="auto">
          <a:xfrm>
            <a:off x="5940152" y="5364812"/>
            <a:ext cx="2793876" cy="1232540"/>
          </a:xfrm>
          <a:prstGeom prst="rect">
            <a:avLst/>
          </a:prstGeom>
          <a:noFill/>
          <a:ln>
            <a:noFill/>
          </a:ln>
        </p:spPr>
      </p:pic>
    </p:spTree>
    <p:custDataLst>
      <p:tags r:id="rId1"/>
    </p:custDataLst>
    <p:extLst>
      <p:ext uri="{BB962C8B-B14F-4D97-AF65-F5344CB8AC3E}">
        <p14:creationId xmlns:p14="http://schemas.microsoft.com/office/powerpoint/2010/main" val="36030603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76672"/>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MOSES SCHRIFTEN</a:t>
            </a:r>
            <a:endParaRPr lang="de-CH" sz="3600" b="1" dirty="0"/>
          </a:p>
        </p:txBody>
      </p:sp>
      <p:sp>
        <p:nvSpPr>
          <p:cNvPr id="7" name="Textfeld 6"/>
          <p:cNvSpPr txBox="1"/>
          <p:nvPr/>
        </p:nvSpPr>
        <p:spPr>
          <a:xfrm>
            <a:off x="687569" y="2060848"/>
            <a:ext cx="7628847" cy="794403"/>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2700000" scaled="1"/>
            <a:tileRect/>
          </a:gradFill>
        </p:spPr>
        <p:txBody>
          <a:bodyPr wrap="square" lIns="90000" tIns="180000" bIns="180000" rtlCol="0">
            <a:spAutoFit/>
          </a:bodyPr>
          <a:lstStyle/>
          <a:p>
            <a:pPr algn="ctr"/>
            <a:r>
              <a:rPr lang="de-CH" sz="2800" b="1" dirty="0" smtClean="0"/>
              <a:t>Fünf Bücher Mose</a:t>
            </a:r>
            <a:endParaRPr lang="de-CH" sz="2800" b="1" dirty="0"/>
          </a:p>
        </p:txBody>
      </p:sp>
    </p:spTree>
    <p:custDataLst>
      <p:tags r:id="rId1"/>
    </p:custDataLst>
    <p:extLst>
      <p:ext uri="{BB962C8B-B14F-4D97-AF65-F5344CB8AC3E}">
        <p14:creationId xmlns:p14="http://schemas.microsoft.com/office/powerpoint/2010/main" val="34579341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76672"/>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MOSES SCHRIFTEN</a:t>
            </a:r>
            <a:endParaRPr lang="de-CH" sz="3600" b="1" dirty="0"/>
          </a:p>
        </p:txBody>
      </p:sp>
      <p:sp>
        <p:nvSpPr>
          <p:cNvPr id="5" name="Textfeld 4"/>
          <p:cNvSpPr txBox="1"/>
          <p:nvPr/>
        </p:nvSpPr>
        <p:spPr>
          <a:xfrm>
            <a:off x="687569" y="3356992"/>
            <a:ext cx="3500007" cy="79440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txBody>
          <a:bodyPr wrap="square" lIns="90000" tIns="180000" bIns="180000" rtlCol="0">
            <a:spAutoFit/>
          </a:bodyPr>
          <a:lstStyle/>
          <a:p>
            <a:pPr algn="ctr"/>
            <a:r>
              <a:rPr lang="de-CH" sz="2800" b="1" dirty="0" smtClean="0"/>
              <a:t>Pentateuch</a:t>
            </a:r>
            <a:endParaRPr lang="de-CH" sz="2800" b="1" dirty="0"/>
          </a:p>
        </p:txBody>
      </p:sp>
      <p:sp>
        <p:nvSpPr>
          <p:cNvPr id="8" name="Textfeld 7"/>
          <p:cNvSpPr txBox="1"/>
          <p:nvPr/>
        </p:nvSpPr>
        <p:spPr>
          <a:xfrm>
            <a:off x="4816409" y="3356992"/>
            <a:ext cx="3500007" cy="79440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txBody>
          <a:bodyPr wrap="square" lIns="90000" tIns="180000" bIns="180000" rtlCol="0">
            <a:spAutoFit/>
          </a:bodyPr>
          <a:lstStyle/>
          <a:p>
            <a:pPr algn="ctr"/>
            <a:r>
              <a:rPr lang="de-CH" sz="2800" b="1" dirty="0"/>
              <a:t> </a:t>
            </a:r>
            <a:r>
              <a:rPr lang="de-CH" sz="2800" b="1" dirty="0" smtClean="0"/>
              <a:t>«fünf Schriftrollen»</a:t>
            </a:r>
            <a:endParaRPr lang="de-CH" sz="2800" b="1" dirty="0"/>
          </a:p>
        </p:txBody>
      </p:sp>
      <p:sp>
        <p:nvSpPr>
          <p:cNvPr id="7" name="Textfeld 6"/>
          <p:cNvSpPr txBox="1"/>
          <p:nvPr/>
        </p:nvSpPr>
        <p:spPr>
          <a:xfrm>
            <a:off x="687569" y="2060848"/>
            <a:ext cx="7628847" cy="794403"/>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2700000" scaled="1"/>
            <a:tileRect/>
          </a:gradFill>
        </p:spPr>
        <p:txBody>
          <a:bodyPr wrap="square" lIns="90000" tIns="180000" bIns="180000" rtlCol="0">
            <a:spAutoFit/>
          </a:bodyPr>
          <a:lstStyle/>
          <a:p>
            <a:pPr algn="ctr"/>
            <a:r>
              <a:rPr lang="de-CH" sz="2800" b="1" dirty="0" smtClean="0"/>
              <a:t>Fünf Bücher Mose</a:t>
            </a:r>
            <a:endParaRPr lang="de-CH" sz="2800" b="1" dirty="0"/>
          </a:p>
        </p:txBody>
      </p:sp>
    </p:spTree>
    <p:custDataLst>
      <p:tags r:id="rId1"/>
    </p:custDataLst>
    <p:extLst>
      <p:ext uri="{BB962C8B-B14F-4D97-AF65-F5344CB8AC3E}">
        <p14:creationId xmlns:p14="http://schemas.microsoft.com/office/powerpoint/2010/main" val="34579341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76672"/>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MOSES SCHRIFTEN</a:t>
            </a:r>
            <a:endParaRPr lang="de-CH" sz="3600" b="1" dirty="0"/>
          </a:p>
        </p:txBody>
      </p:sp>
      <p:sp>
        <p:nvSpPr>
          <p:cNvPr id="2" name="Textfeld 1"/>
          <p:cNvSpPr txBox="1"/>
          <p:nvPr/>
        </p:nvSpPr>
        <p:spPr>
          <a:xfrm>
            <a:off x="718717" y="4653136"/>
            <a:ext cx="3500006" cy="794403"/>
          </a:xfrm>
          <a:prstGeom prst="rect">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2700000" scaled="1"/>
            <a:tileRect/>
          </a:gradFill>
        </p:spPr>
        <p:txBody>
          <a:bodyPr wrap="square" lIns="90000" tIns="180000" bIns="180000" rtlCol="0">
            <a:spAutoFit/>
          </a:bodyPr>
          <a:lstStyle/>
          <a:p>
            <a:pPr algn="ctr"/>
            <a:r>
              <a:rPr lang="de-CH" sz="2800" b="1" dirty="0" smtClean="0"/>
              <a:t>Thora</a:t>
            </a:r>
            <a:endParaRPr lang="de-CH" sz="2800" b="1" dirty="0"/>
          </a:p>
        </p:txBody>
      </p:sp>
      <p:sp>
        <p:nvSpPr>
          <p:cNvPr id="5" name="Textfeld 4"/>
          <p:cNvSpPr txBox="1"/>
          <p:nvPr/>
        </p:nvSpPr>
        <p:spPr>
          <a:xfrm>
            <a:off x="687569" y="3356992"/>
            <a:ext cx="3500007" cy="79440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txBody>
          <a:bodyPr wrap="square" lIns="90000" tIns="180000" bIns="180000" rtlCol="0">
            <a:spAutoFit/>
          </a:bodyPr>
          <a:lstStyle/>
          <a:p>
            <a:pPr algn="ctr"/>
            <a:r>
              <a:rPr lang="de-CH" sz="2800" b="1" dirty="0" smtClean="0"/>
              <a:t>Pentateuch</a:t>
            </a:r>
            <a:endParaRPr lang="de-CH" sz="2800" b="1" dirty="0"/>
          </a:p>
        </p:txBody>
      </p:sp>
      <p:sp>
        <p:nvSpPr>
          <p:cNvPr id="8" name="Textfeld 7"/>
          <p:cNvSpPr txBox="1"/>
          <p:nvPr/>
        </p:nvSpPr>
        <p:spPr>
          <a:xfrm>
            <a:off x="4816409" y="3356992"/>
            <a:ext cx="3500007" cy="79440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txBody>
          <a:bodyPr wrap="square" lIns="90000" tIns="180000" bIns="180000" rtlCol="0">
            <a:spAutoFit/>
          </a:bodyPr>
          <a:lstStyle/>
          <a:p>
            <a:pPr algn="ctr"/>
            <a:r>
              <a:rPr lang="de-CH" sz="2800" b="1" dirty="0"/>
              <a:t> </a:t>
            </a:r>
            <a:r>
              <a:rPr lang="de-CH" sz="2800" b="1" dirty="0" smtClean="0"/>
              <a:t>«fünf Schriftrollen»</a:t>
            </a:r>
            <a:endParaRPr lang="de-CH" sz="2800" b="1" dirty="0"/>
          </a:p>
        </p:txBody>
      </p:sp>
      <p:sp>
        <p:nvSpPr>
          <p:cNvPr id="9" name="Textfeld 8"/>
          <p:cNvSpPr txBox="1"/>
          <p:nvPr/>
        </p:nvSpPr>
        <p:spPr>
          <a:xfrm>
            <a:off x="4816410" y="4653135"/>
            <a:ext cx="3500006" cy="794403"/>
          </a:xfrm>
          <a:prstGeom prst="rect">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2700000" scaled="1"/>
            <a:tileRect/>
          </a:gradFill>
        </p:spPr>
        <p:txBody>
          <a:bodyPr wrap="square" lIns="90000" tIns="180000" bIns="180000" rtlCol="0">
            <a:spAutoFit/>
          </a:bodyPr>
          <a:lstStyle/>
          <a:p>
            <a:pPr algn="ctr"/>
            <a:r>
              <a:rPr lang="de-CH" sz="2800" b="1" dirty="0" smtClean="0"/>
              <a:t> «Unterweisung»</a:t>
            </a:r>
            <a:endParaRPr lang="de-CH" sz="2800" b="1" dirty="0"/>
          </a:p>
        </p:txBody>
      </p:sp>
      <p:sp>
        <p:nvSpPr>
          <p:cNvPr id="7" name="Textfeld 6"/>
          <p:cNvSpPr txBox="1"/>
          <p:nvPr/>
        </p:nvSpPr>
        <p:spPr>
          <a:xfrm>
            <a:off x="687569" y="2060848"/>
            <a:ext cx="7628847" cy="794403"/>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2700000" scaled="1"/>
            <a:tileRect/>
          </a:gradFill>
        </p:spPr>
        <p:txBody>
          <a:bodyPr wrap="square" lIns="90000" tIns="180000" bIns="180000" rtlCol="0">
            <a:spAutoFit/>
          </a:bodyPr>
          <a:lstStyle/>
          <a:p>
            <a:pPr algn="ctr"/>
            <a:r>
              <a:rPr lang="de-CH" sz="2800" b="1" dirty="0" smtClean="0"/>
              <a:t>Fünf Bücher Mose</a:t>
            </a:r>
            <a:endParaRPr lang="de-CH" sz="2800" b="1" dirty="0"/>
          </a:p>
        </p:txBody>
      </p:sp>
    </p:spTree>
    <p:custDataLst>
      <p:tags r:id="rId1"/>
    </p:custDataLst>
    <p:extLst>
      <p:ext uri="{BB962C8B-B14F-4D97-AF65-F5344CB8AC3E}">
        <p14:creationId xmlns:p14="http://schemas.microsoft.com/office/powerpoint/2010/main" val="3156725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descr="Gleise, Alte Gleise, Schienen, Bahn, Zug, Metall, Ro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 name="AutoShape 4" descr="Gleise, Alte Gleise, Schienen, Bahn, Zug, Metall, Ros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4" name="AutoShape 6" descr="Gleise, Alte Gleise, Schienen, Bahn, Zug, Metall, Ros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 name="AutoShape 8" descr="Gleise, Alte Gleise, Schienen, Bahn, Zug, Metall, Ros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7" name="AutoShape 10" descr="Gleise, Alte Gleise, Schienen, Bahn, Zug, Metall, Ros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8" name="AutoShape 12" descr="Boots, Reise, Gleis, Architektur, Schuh, Sehen, Liebe"/>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9" name="AutoShape 14" descr="Boots, Reise, Gleis, Architektur, Schuh, Sehen, Liebe"/>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 name="AutoShape 16" descr="Boots, Reise, Gleis, Architektur, Schuh, Sehen, Liebe"/>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1" name="AutoShape 18" descr="Boots, Reise, Gleis, Architektur, Schuh, Sehen, Liebe"/>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2" name="AutoShape 20" descr="Boots, Reise, Gleis, Architektur, Schuh, Sehen, Liebe"/>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3" name="AutoShape 22" descr="Boots, Reise, Gleis, Architektur, Schuh, Sehen, Liebe"/>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4" name="AutoShape 24" descr="Boots, Reise, Gleis, Architektur, Schuh, Sehen, Liebe"/>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5" name="AutoShape 26" descr="Gleise, Alte Gleise, Schienen, Bahn, Zug, Metall, Rost"/>
          <p:cNvSpPr>
            <a:spLocks noChangeAspect="1" noChangeArrowheads="1"/>
          </p:cNvSpPr>
          <p:nvPr/>
        </p:nvSpPr>
        <p:spPr bwMode="auto">
          <a:xfrm>
            <a:off x="1984375" y="168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 name="AutoShape 28" descr="Gleise, Alte Gleise, Schienen, Bahn, Zug, Metall, Rost"/>
          <p:cNvSpPr>
            <a:spLocks noChangeAspect="1" noChangeArrowheads="1"/>
          </p:cNvSpPr>
          <p:nvPr/>
        </p:nvSpPr>
        <p:spPr bwMode="auto">
          <a:xfrm>
            <a:off x="2136775" y="183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7" name="AutoShape 30" descr="Gleise, Alte Gleise, Schienen, Bahn, Zug, Metall, Rost"/>
          <p:cNvSpPr>
            <a:spLocks noChangeAspect="1" noChangeArrowheads="1"/>
          </p:cNvSpPr>
          <p:nvPr/>
        </p:nvSpPr>
        <p:spPr bwMode="auto">
          <a:xfrm>
            <a:off x="2289175" y="198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8" name="AutoShape 32" descr="Gleise, Alte Gleise, Schienen, Bahn, Zug, Metall, Rost"/>
          <p:cNvSpPr>
            <a:spLocks noChangeAspect="1" noChangeArrowheads="1"/>
          </p:cNvSpPr>
          <p:nvPr/>
        </p:nvSpPr>
        <p:spPr bwMode="auto">
          <a:xfrm>
            <a:off x="2441575" y="214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9" name="AutoShape 34" descr="Gleise, Alte Gleise, Schienen, Bahn, Zug, Metall, Rost"/>
          <p:cNvSpPr>
            <a:spLocks noChangeAspect="1" noChangeArrowheads="1"/>
          </p:cNvSpPr>
          <p:nvPr/>
        </p:nvSpPr>
        <p:spPr bwMode="auto">
          <a:xfrm>
            <a:off x="2593975" y="229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0" name="AutoShape 36" descr="Gleise, Alte Gleise, Schienen, Bahn, Zug, Metall, Rost"/>
          <p:cNvSpPr>
            <a:spLocks noChangeAspect="1" noChangeArrowheads="1"/>
          </p:cNvSpPr>
          <p:nvPr/>
        </p:nvSpPr>
        <p:spPr bwMode="auto">
          <a:xfrm>
            <a:off x="2746375" y="244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6" name="AutoShape 2" descr="Schafe, Landwirtschaft, Tiere, Landschaft, Menge"/>
          <p:cNvSpPr>
            <a:spLocks noChangeAspect="1" noChangeArrowheads="1"/>
          </p:cNvSpPr>
          <p:nvPr/>
        </p:nvSpPr>
        <p:spPr bwMode="auto">
          <a:xfrm>
            <a:off x="2898775" y="259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 name="AutoShape 4" descr="Lamm, Tierbabys, Schafe, Tier, Niedlich, Frühling"/>
          <p:cNvSpPr>
            <a:spLocks noChangeAspect="1" noChangeArrowheads="1"/>
          </p:cNvSpPr>
          <p:nvPr/>
        </p:nvSpPr>
        <p:spPr bwMode="auto">
          <a:xfrm>
            <a:off x="3051175" y="275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3" name="AutoShape 6" descr="Lamm, Tierbabys, Schafe, Tier, Niedlich, Frühling"/>
          <p:cNvSpPr>
            <a:spLocks noChangeAspect="1" noChangeArrowheads="1"/>
          </p:cNvSpPr>
          <p:nvPr/>
        </p:nvSpPr>
        <p:spPr bwMode="auto">
          <a:xfrm>
            <a:off x="3203575" y="290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 name="AutoShape 8" descr="Lamm, Tierbabys, Schafe, Tier, Niedlich, Frühling"/>
          <p:cNvSpPr>
            <a:spLocks noChangeAspect="1" noChangeArrowheads="1"/>
          </p:cNvSpPr>
          <p:nvPr/>
        </p:nvSpPr>
        <p:spPr bwMode="auto">
          <a:xfrm>
            <a:off x="3355975" y="305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 name="AutoShape 10" descr="Lamm, Tierbabys, Schafe, Tier, Niedlich, Frühling"/>
          <p:cNvSpPr>
            <a:spLocks noChangeAspect="1" noChangeArrowheads="1"/>
          </p:cNvSpPr>
          <p:nvPr/>
        </p:nvSpPr>
        <p:spPr bwMode="auto">
          <a:xfrm>
            <a:off x="3508375" y="320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6" name="AutoShape 12" descr="Lamm, Tierbabys, Schafe, Tier, Niedlich, Frühling"/>
          <p:cNvSpPr>
            <a:spLocks noChangeAspect="1" noChangeArrowheads="1"/>
          </p:cNvSpPr>
          <p:nvPr/>
        </p:nvSpPr>
        <p:spPr bwMode="auto">
          <a:xfrm>
            <a:off x="3660775" y="336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 name="AutoShape 14" descr="Lamm, Tierbabys, Schafe, Tier, Niedlich, Frühling"/>
          <p:cNvSpPr>
            <a:spLocks noChangeAspect="1" noChangeArrowheads="1"/>
          </p:cNvSpPr>
          <p:nvPr/>
        </p:nvSpPr>
        <p:spPr bwMode="auto">
          <a:xfrm>
            <a:off x="3813175" y="351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 name="AutoShape 16" descr="Lamm, Tierbabys, Schafe, Tier, Niedlich, Frühling"/>
          <p:cNvSpPr>
            <a:spLocks noChangeAspect="1" noChangeArrowheads="1"/>
          </p:cNvSpPr>
          <p:nvPr/>
        </p:nvSpPr>
        <p:spPr bwMode="auto">
          <a:xfrm>
            <a:off x="3965575" y="366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 name="AutoShape 18" descr="Lamm, Tierbabys, Schafe, Tier, Niedlich, Frühling"/>
          <p:cNvSpPr>
            <a:spLocks noChangeAspect="1" noChangeArrowheads="1"/>
          </p:cNvSpPr>
          <p:nvPr/>
        </p:nvSpPr>
        <p:spPr bwMode="auto">
          <a:xfrm>
            <a:off x="4117975" y="381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0" name="AutoShape 20" descr="Lamm, Tierbabys, Schafe, Tier, Niedlich, Frühling"/>
          <p:cNvSpPr>
            <a:spLocks noChangeAspect="1" noChangeArrowheads="1"/>
          </p:cNvSpPr>
          <p:nvPr/>
        </p:nvSpPr>
        <p:spPr bwMode="auto">
          <a:xfrm>
            <a:off x="4270375" y="397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1" name="AutoShape 2" descr="Lamm, Tierbabys, Schafe, Tier, Niedlich, Frühling"/>
          <p:cNvSpPr>
            <a:spLocks noChangeAspect="1" noChangeArrowheads="1"/>
          </p:cNvSpPr>
          <p:nvPr/>
        </p:nvSpPr>
        <p:spPr bwMode="auto">
          <a:xfrm>
            <a:off x="4422775" y="412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1" name="AutoShape 4" descr="Lamm, Tierbabys, Schafe, Tier, Niedlich, Frühling"/>
          <p:cNvSpPr>
            <a:spLocks noChangeAspect="1" noChangeArrowheads="1"/>
          </p:cNvSpPr>
          <p:nvPr/>
        </p:nvSpPr>
        <p:spPr bwMode="auto">
          <a:xfrm>
            <a:off x="4575175" y="427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2" name="AutoShape 2" descr="Sträucher, Felsen, Grün, Sand, Klippen, Hügel, Stein"/>
          <p:cNvSpPr>
            <a:spLocks noChangeAspect="1" noChangeArrowheads="1"/>
          </p:cNvSpPr>
          <p:nvPr/>
        </p:nvSpPr>
        <p:spPr bwMode="auto">
          <a:xfrm>
            <a:off x="4727575" y="442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33" name="Grafik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9575"/>
            <a:ext cx="9144000" cy="6038850"/>
          </a:xfrm>
          <a:prstGeom prst="rect">
            <a:avLst/>
          </a:prstGeom>
        </p:spPr>
      </p:pic>
    </p:spTree>
    <p:custDataLst>
      <p:tags r:id="rId1"/>
    </p:custDataLst>
    <p:extLst>
      <p:ext uri="{BB962C8B-B14F-4D97-AF65-F5344CB8AC3E}">
        <p14:creationId xmlns:p14="http://schemas.microsoft.com/office/powerpoint/2010/main" val="1708924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324036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CH" sz="4000" b="1" dirty="0" smtClean="0">
                <a:solidFill>
                  <a:srgbClr val="D4732A"/>
                </a:solidFill>
              </a:rPr>
              <a:t>5Mo 34,11: </a:t>
            </a:r>
            <a:r>
              <a:rPr lang="de-DE" sz="4000" b="1" dirty="0" smtClean="0"/>
              <a:t>… mit all den Zeichen und Wundern, mit denen der Herr ihn gesandt hatte, sie im Land Ägypten, am Pharao und an all seinen Knechten und an seinem ganzen Land zu tun, …</a:t>
            </a:r>
            <a:endParaRPr lang="de-CH" sz="4000" b="1" dirty="0"/>
          </a:p>
        </p:txBody>
      </p:sp>
      <p:pic>
        <p:nvPicPr>
          <p:cNvPr id="2051" name="Picture 3" descr="D:\07 Egypt\Giza Pyramids\Sphinx and Mycerinus' Pyramid at sunset, tb110400484.jpg"/>
          <p:cNvPicPr>
            <a:picLocks noChangeAspect="1" noChangeArrowheads="1"/>
          </p:cNvPicPr>
          <p:nvPr/>
        </p:nvPicPr>
        <p:blipFill rotWithShape="1">
          <a:blip r:embed="rId3">
            <a:extLst>
              <a:ext uri="{28A0092B-C50C-407E-A947-70E740481C1C}">
                <a14:useLocalDpi xmlns:a14="http://schemas.microsoft.com/office/drawing/2010/main" val="0"/>
              </a:ext>
            </a:extLst>
          </a:blip>
          <a:srcRect t="15156" b="46916"/>
          <a:stretch/>
        </p:blipFill>
        <p:spPr bwMode="auto">
          <a:xfrm>
            <a:off x="395536" y="4080393"/>
            <a:ext cx="8341912" cy="23729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18456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DIE FÜNF BÜCHER MOSE</a:t>
            </a:r>
          </a:p>
          <a:p>
            <a:endParaRPr lang="de-CH" sz="3600" b="1" dirty="0"/>
          </a:p>
        </p:txBody>
      </p:sp>
      <p:graphicFrame>
        <p:nvGraphicFramePr>
          <p:cNvPr id="3" name="Tabelle 2"/>
          <p:cNvGraphicFramePr>
            <a:graphicFrameLocks noGrp="1"/>
          </p:cNvGraphicFramePr>
          <p:nvPr>
            <p:extLst>
              <p:ext uri="{D42A27DB-BD31-4B8C-83A1-F6EECF244321}">
                <p14:modId xmlns:p14="http://schemas.microsoft.com/office/powerpoint/2010/main" val="2800337437"/>
              </p:ext>
            </p:extLst>
          </p:nvPr>
        </p:nvGraphicFramePr>
        <p:xfrm>
          <a:off x="415818" y="1484784"/>
          <a:ext cx="8404654" cy="4924392"/>
        </p:xfrm>
        <a:graphic>
          <a:graphicData uri="http://schemas.openxmlformats.org/drawingml/2006/table">
            <a:tbl>
              <a:tblPr firstRow="1" bandRow="1">
                <a:tableStyleId>{5C22544A-7EE6-4342-B048-85BDC9FD1C3A}</a:tableStyleId>
              </a:tblPr>
              <a:tblGrid>
                <a:gridCol w="1862068"/>
                <a:gridCol w="3271293"/>
                <a:gridCol w="3271293"/>
              </a:tblGrid>
              <a:tr h="648072">
                <a:tc>
                  <a:txBody>
                    <a:bodyPr/>
                    <a:lstStyle/>
                    <a:p>
                      <a:pPr algn="ctr"/>
                      <a:r>
                        <a:rPr lang="de-CH" sz="3200" dirty="0" smtClean="0">
                          <a:solidFill>
                            <a:srgbClr val="002060"/>
                          </a:solidFill>
                        </a:rPr>
                        <a:t>BUCH</a:t>
                      </a:r>
                      <a:endParaRPr lang="de-CH" sz="3200" dirty="0">
                        <a:solidFill>
                          <a:srgbClr val="002060"/>
                        </a:solidFill>
                      </a:endParaRPr>
                    </a:p>
                  </a:txBody>
                  <a:tcPr anchor="ctr"/>
                </a:tc>
                <a:tc>
                  <a:txBody>
                    <a:bodyPr/>
                    <a:lstStyle/>
                    <a:p>
                      <a:pPr algn="ctr"/>
                      <a:r>
                        <a:rPr lang="de-CH" sz="3200" dirty="0" smtClean="0">
                          <a:solidFill>
                            <a:srgbClr val="002060"/>
                          </a:solidFill>
                        </a:rPr>
                        <a:t>GRIECH./LAT.</a:t>
                      </a:r>
                      <a:endParaRPr lang="de-CH" sz="3200" dirty="0">
                        <a:solidFill>
                          <a:srgbClr val="002060"/>
                        </a:solidFill>
                      </a:endParaRPr>
                    </a:p>
                  </a:txBody>
                  <a:tcPr anchor="ctr"/>
                </a:tc>
                <a:tc>
                  <a:txBody>
                    <a:bodyPr/>
                    <a:lstStyle/>
                    <a:p>
                      <a:pPr algn="ctr"/>
                      <a:r>
                        <a:rPr lang="de-CH" sz="3200" dirty="0" smtClean="0">
                          <a:solidFill>
                            <a:srgbClr val="002060"/>
                          </a:solidFill>
                        </a:rPr>
                        <a:t>HEBRÄISCH</a:t>
                      </a:r>
                      <a:endParaRPr lang="de-CH" sz="3200" dirty="0">
                        <a:solidFill>
                          <a:srgbClr val="002060"/>
                        </a:solidFill>
                      </a:endParaRPr>
                    </a:p>
                  </a:txBody>
                  <a:tcPr anchor="ctr"/>
                </a:tc>
              </a:tr>
              <a:tr h="855264">
                <a:tc>
                  <a:txBody>
                    <a:bodyPr/>
                    <a:lstStyle/>
                    <a:p>
                      <a:pPr algn="ctr"/>
                      <a:r>
                        <a:rPr lang="de-CH" sz="2400" b="1" dirty="0" smtClean="0"/>
                        <a:t>1</a:t>
                      </a:r>
                      <a:endParaRPr lang="de-CH" sz="2400" b="1" dirty="0"/>
                    </a:p>
                  </a:txBody>
                  <a:tcPr anchor="ctr"/>
                </a:tc>
                <a:tc>
                  <a:txBody>
                    <a:bodyPr/>
                    <a:lstStyle/>
                    <a:p>
                      <a:pPr algn="ctr"/>
                      <a:r>
                        <a:rPr lang="de-CH" sz="2400" b="1" dirty="0" smtClean="0"/>
                        <a:t>Genesis</a:t>
                      </a:r>
                      <a:endParaRPr lang="de-CH" sz="2400" b="1" dirty="0"/>
                    </a:p>
                  </a:txBody>
                  <a:tcPr anchor="ctr"/>
                </a:tc>
                <a:tc>
                  <a:txBody>
                    <a:bodyPr/>
                    <a:lstStyle/>
                    <a:p>
                      <a:pPr algn="ctr"/>
                      <a:r>
                        <a:rPr lang="de-DE" sz="2400" b="1" kern="1200" dirty="0" err="1" smtClean="0">
                          <a:solidFill>
                            <a:schemeClr val="dk1"/>
                          </a:solidFill>
                          <a:effectLst/>
                          <a:latin typeface="+mn-lt"/>
                          <a:ea typeface="+mn-ea"/>
                          <a:cs typeface="+mn-cs"/>
                        </a:rPr>
                        <a:t>B</a:t>
                      </a:r>
                      <a:r>
                        <a:rPr lang="de-DE" sz="2400" b="1" kern="1200" baseline="30000" dirty="0" err="1" smtClean="0">
                          <a:solidFill>
                            <a:schemeClr val="dk1"/>
                          </a:solidFill>
                          <a:effectLst/>
                          <a:latin typeface="+mn-lt"/>
                          <a:ea typeface="+mn-ea"/>
                          <a:cs typeface="+mn-cs"/>
                        </a:rPr>
                        <a:t>e</a:t>
                      </a:r>
                      <a:r>
                        <a:rPr lang="de-DE" sz="2400" b="1" kern="1200" dirty="0" err="1" smtClean="0">
                          <a:solidFill>
                            <a:schemeClr val="dk1"/>
                          </a:solidFill>
                          <a:effectLst/>
                          <a:latin typeface="+mn-lt"/>
                          <a:ea typeface="+mn-ea"/>
                          <a:cs typeface="+mn-cs"/>
                        </a:rPr>
                        <a:t>reschit</a:t>
                      </a:r>
                      <a:endParaRPr lang="de-CH" sz="2400" b="1" dirty="0"/>
                    </a:p>
                  </a:txBody>
                  <a:tcPr anchor="ctr"/>
                </a:tc>
              </a:tr>
              <a:tr h="855264">
                <a:tc>
                  <a:txBody>
                    <a:bodyPr/>
                    <a:lstStyle/>
                    <a:p>
                      <a:pPr algn="ctr"/>
                      <a:r>
                        <a:rPr lang="de-CH" sz="2400" b="1" dirty="0" smtClean="0"/>
                        <a:t>2</a:t>
                      </a:r>
                      <a:endParaRPr lang="de-CH" sz="2400" b="1" dirty="0"/>
                    </a:p>
                  </a:txBody>
                  <a:tcPr anchor="ctr"/>
                </a:tc>
                <a:tc>
                  <a:txBody>
                    <a:bodyPr/>
                    <a:lstStyle/>
                    <a:p>
                      <a:pPr algn="ctr"/>
                      <a:r>
                        <a:rPr lang="de-CH" sz="2400" b="1" dirty="0" smtClean="0"/>
                        <a:t>Exodus</a:t>
                      </a:r>
                      <a:endParaRPr lang="de-CH" sz="2400" b="1" dirty="0"/>
                    </a:p>
                  </a:txBody>
                  <a:tcPr anchor="ctr"/>
                </a:tc>
                <a:tc>
                  <a:txBody>
                    <a:bodyPr/>
                    <a:lstStyle/>
                    <a:p>
                      <a:pPr algn="ctr"/>
                      <a:r>
                        <a:rPr lang="de-DE" sz="2400" b="1" kern="1200" dirty="0" err="1" smtClean="0">
                          <a:solidFill>
                            <a:schemeClr val="dk1"/>
                          </a:solidFill>
                          <a:effectLst/>
                          <a:latin typeface="+mn-lt"/>
                          <a:ea typeface="+mn-ea"/>
                          <a:cs typeface="+mn-cs"/>
                        </a:rPr>
                        <a:t>W</a:t>
                      </a:r>
                      <a:r>
                        <a:rPr lang="de-DE" sz="2400" b="1" kern="1200" baseline="30000" dirty="0" err="1" smtClean="0">
                          <a:solidFill>
                            <a:schemeClr val="dk1"/>
                          </a:solidFill>
                          <a:effectLst/>
                          <a:latin typeface="+mn-lt"/>
                          <a:ea typeface="+mn-ea"/>
                          <a:cs typeface="+mn-cs"/>
                        </a:rPr>
                        <a:t>e</a:t>
                      </a:r>
                      <a:r>
                        <a:rPr lang="de-DE" sz="2400" b="1" kern="1200" dirty="0" err="1" smtClean="0">
                          <a:solidFill>
                            <a:schemeClr val="dk1"/>
                          </a:solidFill>
                          <a:effectLst/>
                          <a:latin typeface="+mn-lt"/>
                          <a:ea typeface="+mn-ea"/>
                          <a:cs typeface="+mn-cs"/>
                        </a:rPr>
                        <a:t>elleh</a:t>
                      </a:r>
                      <a:r>
                        <a:rPr lang="de-DE" sz="2400" b="1" kern="1200" dirty="0" smtClean="0">
                          <a:solidFill>
                            <a:schemeClr val="dk1"/>
                          </a:solidFill>
                          <a:effectLst/>
                          <a:latin typeface="+mn-lt"/>
                          <a:ea typeface="+mn-ea"/>
                          <a:cs typeface="+mn-cs"/>
                        </a:rPr>
                        <a:t> </a:t>
                      </a:r>
                      <a:r>
                        <a:rPr lang="de-DE" sz="2400" b="1" kern="1200" dirty="0" err="1" smtClean="0">
                          <a:solidFill>
                            <a:schemeClr val="dk1"/>
                          </a:solidFill>
                          <a:effectLst/>
                          <a:latin typeface="+mn-lt"/>
                          <a:ea typeface="+mn-ea"/>
                          <a:cs typeface="+mn-cs"/>
                        </a:rPr>
                        <a:t>sch</a:t>
                      </a:r>
                      <a:r>
                        <a:rPr lang="de-DE" sz="2400" b="1" kern="1200" baseline="30000" dirty="0" err="1" smtClean="0">
                          <a:solidFill>
                            <a:schemeClr val="dk1"/>
                          </a:solidFill>
                          <a:effectLst/>
                          <a:latin typeface="+mn-lt"/>
                          <a:ea typeface="+mn-ea"/>
                          <a:cs typeface="+mn-cs"/>
                        </a:rPr>
                        <a:t>e</a:t>
                      </a:r>
                      <a:r>
                        <a:rPr lang="de-DE" sz="2400" b="1" kern="1200" dirty="0" err="1" smtClean="0">
                          <a:solidFill>
                            <a:schemeClr val="dk1"/>
                          </a:solidFill>
                          <a:effectLst/>
                          <a:latin typeface="+mn-lt"/>
                          <a:ea typeface="+mn-ea"/>
                          <a:cs typeface="+mn-cs"/>
                        </a:rPr>
                        <a:t>mot</a:t>
                      </a:r>
                      <a:endParaRPr lang="de-CH" sz="2400" b="1" dirty="0"/>
                    </a:p>
                  </a:txBody>
                  <a:tcPr anchor="ctr"/>
                </a:tc>
              </a:tr>
              <a:tr h="855264">
                <a:tc>
                  <a:txBody>
                    <a:bodyPr/>
                    <a:lstStyle/>
                    <a:p>
                      <a:pPr algn="ctr"/>
                      <a:endParaRPr lang="de-CH" sz="2400" b="1" dirty="0"/>
                    </a:p>
                  </a:txBody>
                  <a:tcPr anchor="ctr"/>
                </a:tc>
                <a:tc>
                  <a:txBody>
                    <a:bodyPr/>
                    <a:lstStyle/>
                    <a:p>
                      <a:pPr algn="ctr"/>
                      <a:endParaRPr lang="de-CH" sz="2400" b="1" dirty="0"/>
                    </a:p>
                  </a:txBody>
                  <a:tcPr anchor="ctr"/>
                </a:tc>
                <a:tc>
                  <a:txBody>
                    <a:bodyPr/>
                    <a:lstStyle/>
                    <a:p>
                      <a:pPr algn="ctr"/>
                      <a:endParaRPr lang="de-CH" sz="2400" b="1" dirty="0"/>
                    </a:p>
                  </a:txBody>
                  <a:tcPr anchor="ctr"/>
                </a:tc>
              </a:tr>
              <a:tr h="855264">
                <a:tc>
                  <a:txBody>
                    <a:bodyPr/>
                    <a:lstStyle/>
                    <a:p>
                      <a:pPr algn="ctr"/>
                      <a:endParaRPr lang="de-CH" sz="2400" b="1" dirty="0"/>
                    </a:p>
                  </a:txBody>
                  <a:tcPr anchor="ctr"/>
                </a:tc>
                <a:tc>
                  <a:txBody>
                    <a:bodyPr/>
                    <a:lstStyle/>
                    <a:p>
                      <a:pPr algn="ctr"/>
                      <a:endParaRPr lang="de-CH" sz="2400" b="1" dirty="0"/>
                    </a:p>
                  </a:txBody>
                  <a:tcPr anchor="ctr"/>
                </a:tc>
                <a:tc>
                  <a:txBody>
                    <a:bodyPr/>
                    <a:lstStyle/>
                    <a:p>
                      <a:pPr algn="ctr"/>
                      <a:endParaRPr lang="de-CH" sz="2400" b="1" dirty="0"/>
                    </a:p>
                  </a:txBody>
                  <a:tcPr anchor="ctr"/>
                </a:tc>
              </a:tr>
              <a:tr h="855264">
                <a:tc>
                  <a:txBody>
                    <a:bodyPr/>
                    <a:lstStyle/>
                    <a:p>
                      <a:pPr algn="ctr"/>
                      <a:endParaRPr lang="de-CH" sz="2400" b="1" dirty="0"/>
                    </a:p>
                  </a:txBody>
                  <a:tcPr anchor="ctr"/>
                </a:tc>
                <a:tc>
                  <a:txBody>
                    <a:bodyPr/>
                    <a:lstStyle/>
                    <a:p>
                      <a:pPr algn="ctr"/>
                      <a:endParaRPr lang="de-CH" sz="2400" b="1" dirty="0"/>
                    </a:p>
                  </a:txBody>
                  <a:tcPr anchor="ctr"/>
                </a:tc>
                <a:tc>
                  <a:txBody>
                    <a:bodyPr/>
                    <a:lstStyle/>
                    <a:p>
                      <a:pPr algn="ctr"/>
                      <a:endParaRPr lang="de-CH" sz="2400" b="1" dirty="0"/>
                    </a:p>
                  </a:txBody>
                  <a:tcPr anchor="ctr"/>
                </a:tc>
              </a:tr>
            </a:tbl>
          </a:graphicData>
        </a:graphic>
      </p:graphicFrame>
    </p:spTree>
    <p:custDataLst>
      <p:tags r:id="rId1"/>
    </p:custDataLst>
    <p:extLst>
      <p:ext uri="{BB962C8B-B14F-4D97-AF65-F5344CB8AC3E}">
        <p14:creationId xmlns:p14="http://schemas.microsoft.com/office/powerpoint/2010/main" val="36237090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DIE FÜNF BÜCHER MOSE</a:t>
            </a:r>
          </a:p>
          <a:p>
            <a:endParaRPr lang="de-CH" sz="3600" b="1" dirty="0"/>
          </a:p>
        </p:txBody>
      </p:sp>
      <p:graphicFrame>
        <p:nvGraphicFramePr>
          <p:cNvPr id="3" name="Tabelle 2"/>
          <p:cNvGraphicFramePr>
            <a:graphicFrameLocks noGrp="1"/>
          </p:cNvGraphicFramePr>
          <p:nvPr>
            <p:extLst>
              <p:ext uri="{D42A27DB-BD31-4B8C-83A1-F6EECF244321}">
                <p14:modId xmlns:p14="http://schemas.microsoft.com/office/powerpoint/2010/main" val="3339255021"/>
              </p:ext>
            </p:extLst>
          </p:nvPr>
        </p:nvGraphicFramePr>
        <p:xfrm>
          <a:off x="415818" y="1484784"/>
          <a:ext cx="8404654" cy="4924392"/>
        </p:xfrm>
        <a:graphic>
          <a:graphicData uri="http://schemas.openxmlformats.org/drawingml/2006/table">
            <a:tbl>
              <a:tblPr firstRow="1" bandRow="1">
                <a:tableStyleId>{5C22544A-7EE6-4342-B048-85BDC9FD1C3A}</a:tableStyleId>
              </a:tblPr>
              <a:tblGrid>
                <a:gridCol w="1862068"/>
                <a:gridCol w="3271293"/>
                <a:gridCol w="3271293"/>
              </a:tblGrid>
              <a:tr h="648072">
                <a:tc>
                  <a:txBody>
                    <a:bodyPr/>
                    <a:lstStyle/>
                    <a:p>
                      <a:pPr algn="ctr"/>
                      <a:r>
                        <a:rPr lang="de-CH" sz="3200" dirty="0" smtClean="0">
                          <a:solidFill>
                            <a:srgbClr val="002060"/>
                          </a:solidFill>
                        </a:rPr>
                        <a:t>BUCH</a:t>
                      </a:r>
                      <a:endParaRPr lang="de-CH" sz="3200" dirty="0">
                        <a:solidFill>
                          <a:srgbClr val="002060"/>
                        </a:solidFill>
                      </a:endParaRPr>
                    </a:p>
                  </a:txBody>
                  <a:tcPr anchor="ctr"/>
                </a:tc>
                <a:tc>
                  <a:txBody>
                    <a:bodyPr/>
                    <a:lstStyle/>
                    <a:p>
                      <a:pPr algn="ctr"/>
                      <a:r>
                        <a:rPr lang="de-CH" sz="3200" dirty="0" smtClean="0">
                          <a:solidFill>
                            <a:srgbClr val="002060"/>
                          </a:solidFill>
                        </a:rPr>
                        <a:t>GRIECH./LAT.</a:t>
                      </a:r>
                      <a:endParaRPr lang="de-CH" sz="3200" dirty="0">
                        <a:solidFill>
                          <a:srgbClr val="002060"/>
                        </a:solidFill>
                      </a:endParaRPr>
                    </a:p>
                  </a:txBody>
                  <a:tcPr anchor="ctr"/>
                </a:tc>
                <a:tc>
                  <a:txBody>
                    <a:bodyPr/>
                    <a:lstStyle/>
                    <a:p>
                      <a:pPr algn="ctr"/>
                      <a:r>
                        <a:rPr lang="de-CH" sz="3200" dirty="0" smtClean="0">
                          <a:solidFill>
                            <a:srgbClr val="002060"/>
                          </a:solidFill>
                        </a:rPr>
                        <a:t>HEBRÄISCH</a:t>
                      </a:r>
                      <a:endParaRPr lang="de-CH" sz="3200" dirty="0">
                        <a:solidFill>
                          <a:srgbClr val="002060"/>
                        </a:solidFill>
                      </a:endParaRPr>
                    </a:p>
                  </a:txBody>
                  <a:tcPr anchor="ctr"/>
                </a:tc>
              </a:tr>
              <a:tr h="855264">
                <a:tc>
                  <a:txBody>
                    <a:bodyPr/>
                    <a:lstStyle/>
                    <a:p>
                      <a:pPr algn="ctr"/>
                      <a:r>
                        <a:rPr lang="de-CH" sz="2400" b="1" dirty="0" smtClean="0"/>
                        <a:t>1</a:t>
                      </a:r>
                      <a:endParaRPr lang="de-CH" sz="2400" b="1" dirty="0"/>
                    </a:p>
                  </a:txBody>
                  <a:tcPr anchor="ctr"/>
                </a:tc>
                <a:tc>
                  <a:txBody>
                    <a:bodyPr/>
                    <a:lstStyle/>
                    <a:p>
                      <a:pPr algn="ctr"/>
                      <a:r>
                        <a:rPr lang="de-CH" sz="2400" b="1" dirty="0" smtClean="0"/>
                        <a:t>Genesis</a:t>
                      </a:r>
                      <a:endParaRPr lang="de-CH" sz="2400" b="1" dirty="0"/>
                    </a:p>
                  </a:txBody>
                  <a:tcPr anchor="ctr"/>
                </a:tc>
                <a:tc>
                  <a:txBody>
                    <a:bodyPr/>
                    <a:lstStyle/>
                    <a:p>
                      <a:pPr algn="ctr"/>
                      <a:r>
                        <a:rPr lang="de-DE" sz="2400" b="1" kern="1200" dirty="0" err="1" smtClean="0">
                          <a:solidFill>
                            <a:schemeClr val="dk1"/>
                          </a:solidFill>
                          <a:effectLst/>
                          <a:latin typeface="+mn-lt"/>
                          <a:ea typeface="+mn-ea"/>
                          <a:cs typeface="+mn-cs"/>
                        </a:rPr>
                        <a:t>B</a:t>
                      </a:r>
                      <a:r>
                        <a:rPr lang="de-DE" sz="2400" b="1" kern="1200" baseline="30000" dirty="0" err="1" smtClean="0">
                          <a:solidFill>
                            <a:schemeClr val="dk1"/>
                          </a:solidFill>
                          <a:effectLst/>
                          <a:latin typeface="+mn-lt"/>
                          <a:ea typeface="+mn-ea"/>
                          <a:cs typeface="+mn-cs"/>
                        </a:rPr>
                        <a:t>e</a:t>
                      </a:r>
                      <a:r>
                        <a:rPr lang="de-DE" sz="2400" b="1" kern="1200" dirty="0" err="1" smtClean="0">
                          <a:solidFill>
                            <a:schemeClr val="dk1"/>
                          </a:solidFill>
                          <a:effectLst/>
                          <a:latin typeface="+mn-lt"/>
                          <a:ea typeface="+mn-ea"/>
                          <a:cs typeface="+mn-cs"/>
                        </a:rPr>
                        <a:t>reschit</a:t>
                      </a:r>
                      <a:endParaRPr lang="de-CH" sz="2400" b="1" dirty="0"/>
                    </a:p>
                  </a:txBody>
                  <a:tcPr anchor="ctr"/>
                </a:tc>
              </a:tr>
              <a:tr h="855264">
                <a:tc>
                  <a:txBody>
                    <a:bodyPr/>
                    <a:lstStyle/>
                    <a:p>
                      <a:pPr algn="ctr"/>
                      <a:r>
                        <a:rPr lang="de-CH" sz="2400" b="1" dirty="0" smtClean="0"/>
                        <a:t>2</a:t>
                      </a:r>
                      <a:endParaRPr lang="de-CH" sz="2400" b="1" dirty="0"/>
                    </a:p>
                  </a:txBody>
                  <a:tcPr anchor="ctr"/>
                </a:tc>
                <a:tc>
                  <a:txBody>
                    <a:bodyPr/>
                    <a:lstStyle/>
                    <a:p>
                      <a:pPr algn="ctr"/>
                      <a:r>
                        <a:rPr lang="de-CH" sz="2400" b="1" dirty="0" smtClean="0"/>
                        <a:t>Exodus</a:t>
                      </a:r>
                      <a:endParaRPr lang="de-CH" sz="2400" b="1" dirty="0"/>
                    </a:p>
                  </a:txBody>
                  <a:tcPr anchor="ctr"/>
                </a:tc>
                <a:tc>
                  <a:txBody>
                    <a:bodyPr/>
                    <a:lstStyle/>
                    <a:p>
                      <a:pPr algn="ctr"/>
                      <a:r>
                        <a:rPr lang="de-DE" sz="2400" b="1" kern="1200" dirty="0" err="1" smtClean="0">
                          <a:solidFill>
                            <a:schemeClr val="dk1"/>
                          </a:solidFill>
                          <a:effectLst/>
                          <a:latin typeface="+mn-lt"/>
                          <a:ea typeface="+mn-ea"/>
                          <a:cs typeface="+mn-cs"/>
                        </a:rPr>
                        <a:t>W</a:t>
                      </a:r>
                      <a:r>
                        <a:rPr lang="de-DE" sz="2400" b="1" kern="1200" baseline="30000" dirty="0" err="1" smtClean="0">
                          <a:solidFill>
                            <a:schemeClr val="dk1"/>
                          </a:solidFill>
                          <a:effectLst/>
                          <a:latin typeface="+mn-lt"/>
                          <a:ea typeface="+mn-ea"/>
                          <a:cs typeface="+mn-cs"/>
                        </a:rPr>
                        <a:t>e</a:t>
                      </a:r>
                      <a:r>
                        <a:rPr lang="de-DE" sz="2400" b="1" kern="1200" dirty="0" err="1" smtClean="0">
                          <a:solidFill>
                            <a:schemeClr val="dk1"/>
                          </a:solidFill>
                          <a:effectLst/>
                          <a:latin typeface="+mn-lt"/>
                          <a:ea typeface="+mn-ea"/>
                          <a:cs typeface="+mn-cs"/>
                        </a:rPr>
                        <a:t>elleh</a:t>
                      </a:r>
                      <a:r>
                        <a:rPr lang="de-DE" sz="2400" b="1" kern="1200" dirty="0" smtClean="0">
                          <a:solidFill>
                            <a:schemeClr val="dk1"/>
                          </a:solidFill>
                          <a:effectLst/>
                          <a:latin typeface="+mn-lt"/>
                          <a:ea typeface="+mn-ea"/>
                          <a:cs typeface="+mn-cs"/>
                        </a:rPr>
                        <a:t> </a:t>
                      </a:r>
                      <a:r>
                        <a:rPr lang="de-DE" sz="2400" b="1" kern="1200" dirty="0" err="1" smtClean="0">
                          <a:solidFill>
                            <a:schemeClr val="dk1"/>
                          </a:solidFill>
                          <a:effectLst/>
                          <a:latin typeface="+mn-lt"/>
                          <a:ea typeface="+mn-ea"/>
                          <a:cs typeface="+mn-cs"/>
                        </a:rPr>
                        <a:t>sch</a:t>
                      </a:r>
                      <a:r>
                        <a:rPr lang="de-DE" sz="2400" b="1" kern="1200" baseline="30000" dirty="0" err="1" smtClean="0">
                          <a:solidFill>
                            <a:schemeClr val="dk1"/>
                          </a:solidFill>
                          <a:effectLst/>
                          <a:latin typeface="+mn-lt"/>
                          <a:ea typeface="+mn-ea"/>
                          <a:cs typeface="+mn-cs"/>
                        </a:rPr>
                        <a:t>e</a:t>
                      </a:r>
                      <a:r>
                        <a:rPr lang="de-DE" sz="2400" b="1" kern="1200" dirty="0" err="1" smtClean="0">
                          <a:solidFill>
                            <a:schemeClr val="dk1"/>
                          </a:solidFill>
                          <a:effectLst/>
                          <a:latin typeface="+mn-lt"/>
                          <a:ea typeface="+mn-ea"/>
                          <a:cs typeface="+mn-cs"/>
                        </a:rPr>
                        <a:t>mot</a:t>
                      </a:r>
                      <a:endParaRPr lang="de-CH" sz="2400" b="1" dirty="0"/>
                    </a:p>
                  </a:txBody>
                  <a:tcPr anchor="ctr"/>
                </a:tc>
              </a:tr>
              <a:tr h="855264">
                <a:tc>
                  <a:txBody>
                    <a:bodyPr/>
                    <a:lstStyle/>
                    <a:p>
                      <a:pPr algn="ctr"/>
                      <a:r>
                        <a:rPr lang="de-CH" sz="2400" b="1" dirty="0" smtClean="0"/>
                        <a:t>3</a:t>
                      </a:r>
                      <a:endParaRPr lang="de-CH" sz="2400" b="1" dirty="0"/>
                    </a:p>
                  </a:txBody>
                  <a:tcPr anchor="ctr"/>
                </a:tc>
                <a:tc>
                  <a:txBody>
                    <a:bodyPr/>
                    <a:lstStyle/>
                    <a:p>
                      <a:pPr algn="ctr"/>
                      <a:r>
                        <a:rPr lang="de-CH" sz="2400" b="1" dirty="0" smtClean="0"/>
                        <a:t>Leviticus</a:t>
                      </a:r>
                      <a:endParaRPr lang="de-CH" sz="2400" b="1" dirty="0"/>
                    </a:p>
                  </a:txBody>
                  <a:tcPr anchor="ctr"/>
                </a:tc>
                <a:tc>
                  <a:txBody>
                    <a:bodyPr/>
                    <a:lstStyle/>
                    <a:p>
                      <a:pPr algn="ctr"/>
                      <a:r>
                        <a:rPr lang="de-DE" sz="2400" b="1" kern="1200" dirty="0" err="1" smtClean="0">
                          <a:solidFill>
                            <a:schemeClr val="dk1"/>
                          </a:solidFill>
                          <a:effectLst/>
                          <a:latin typeface="+mn-lt"/>
                          <a:ea typeface="+mn-ea"/>
                          <a:cs typeface="+mn-cs"/>
                        </a:rPr>
                        <a:t>Wayyiqra</a:t>
                      </a:r>
                      <a:endParaRPr lang="de-CH" sz="2400" b="1" dirty="0"/>
                    </a:p>
                  </a:txBody>
                  <a:tcPr anchor="ctr"/>
                </a:tc>
              </a:tr>
              <a:tr h="855264">
                <a:tc>
                  <a:txBody>
                    <a:bodyPr/>
                    <a:lstStyle/>
                    <a:p>
                      <a:pPr algn="ctr"/>
                      <a:endParaRPr lang="de-CH" sz="2400" b="1" dirty="0"/>
                    </a:p>
                  </a:txBody>
                  <a:tcPr anchor="ctr"/>
                </a:tc>
                <a:tc>
                  <a:txBody>
                    <a:bodyPr/>
                    <a:lstStyle/>
                    <a:p>
                      <a:pPr algn="ctr"/>
                      <a:endParaRPr lang="de-CH" sz="2400" b="1" dirty="0"/>
                    </a:p>
                  </a:txBody>
                  <a:tcPr anchor="ctr"/>
                </a:tc>
                <a:tc>
                  <a:txBody>
                    <a:bodyPr/>
                    <a:lstStyle/>
                    <a:p>
                      <a:pPr algn="ctr"/>
                      <a:endParaRPr lang="de-CH" sz="2400" b="1" dirty="0"/>
                    </a:p>
                  </a:txBody>
                  <a:tcPr anchor="ctr"/>
                </a:tc>
              </a:tr>
              <a:tr h="855264">
                <a:tc>
                  <a:txBody>
                    <a:bodyPr/>
                    <a:lstStyle/>
                    <a:p>
                      <a:pPr algn="ctr"/>
                      <a:endParaRPr lang="de-CH" sz="2400" b="1" dirty="0"/>
                    </a:p>
                  </a:txBody>
                  <a:tcPr anchor="ctr"/>
                </a:tc>
                <a:tc>
                  <a:txBody>
                    <a:bodyPr/>
                    <a:lstStyle/>
                    <a:p>
                      <a:pPr algn="ctr"/>
                      <a:endParaRPr lang="de-CH" sz="2400" b="1" dirty="0"/>
                    </a:p>
                  </a:txBody>
                  <a:tcPr anchor="ctr"/>
                </a:tc>
                <a:tc>
                  <a:txBody>
                    <a:bodyPr/>
                    <a:lstStyle/>
                    <a:p>
                      <a:pPr algn="ctr"/>
                      <a:endParaRPr lang="de-CH" sz="2400" b="1" dirty="0"/>
                    </a:p>
                  </a:txBody>
                  <a:tcPr anchor="ctr"/>
                </a:tc>
              </a:tr>
            </a:tbl>
          </a:graphicData>
        </a:graphic>
      </p:graphicFrame>
    </p:spTree>
    <p:custDataLst>
      <p:tags r:id="rId1"/>
    </p:custDataLst>
    <p:extLst>
      <p:ext uri="{BB962C8B-B14F-4D97-AF65-F5344CB8AC3E}">
        <p14:creationId xmlns:p14="http://schemas.microsoft.com/office/powerpoint/2010/main" val="36237090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DIE FÜNF BÜCHER MOSE</a:t>
            </a:r>
          </a:p>
          <a:p>
            <a:endParaRPr lang="de-CH" sz="3600" b="1" dirty="0"/>
          </a:p>
        </p:txBody>
      </p:sp>
      <p:graphicFrame>
        <p:nvGraphicFramePr>
          <p:cNvPr id="3" name="Tabelle 2"/>
          <p:cNvGraphicFramePr>
            <a:graphicFrameLocks noGrp="1"/>
          </p:cNvGraphicFramePr>
          <p:nvPr>
            <p:extLst>
              <p:ext uri="{D42A27DB-BD31-4B8C-83A1-F6EECF244321}">
                <p14:modId xmlns:p14="http://schemas.microsoft.com/office/powerpoint/2010/main" val="3926622401"/>
              </p:ext>
            </p:extLst>
          </p:nvPr>
        </p:nvGraphicFramePr>
        <p:xfrm>
          <a:off x="415818" y="1484784"/>
          <a:ext cx="8404654" cy="4924392"/>
        </p:xfrm>
        <a:graphic>
          <a:graphicData uri="http://schemas.openxmlformats.org/drawingml/2006/table">
            <a:tbl>
              <a:tblPr firstRow="1" bandRow="1">
                <a:tableStyleId>{5C22544A-7EE6-4342-B048-85BDC9FD1C3A}</a:tableStyleId>
              </a:tblPr>
              <a:tblGrid>
                <a:gridCol w="1862068"/>
                <a:gridCol w="3271293"/>
                <a:gridCol w="3271293"/>
              </a:tblGrid>
              <a:tr h="648072">
                <a:tc>
                  <a:txBody>
                    <a:bodyPr/>
                    <a:lstStyle/>
                    <a:p>
                      <a:pPr algn="ctr"/>
                      <a:r>
                        <a:rPr lang="de-CH" sz="3200" dirty="0" smtClean="0">
                          <a:solidFill>
                            <a:srgbClr val="002060"/>
                          </a:solidFill>
                        </a:rPr>
                        <a:t>BUCH</a:t>
                      </a:r>
                      <a:endParaRPr lang="de-CH" sz="3200" dirty="0">
                        <a:solidFill>
                          <a:srgbClr val="002060"/>
                        </a:solidFill>
                      </a:endParaRPr>
                    </a:p>
                  </a:txBody>
                  <a:tcPr anchor="ctr"/>
                </a:tc>
                <a:tc>
                  <a:txBody>
                    <a:bodyPr/>
                    <a:lstStyle/>
                    <a:p>
                      <a:pPr algn="ctr"/>
                      <a:r>
                        <a:rPr lang="de-CH" sz="3200" dirty="0" smtClean="0">
                          <a:solidFill>
                            <a:srgbClr val="002060"/>
                          </a:solidFill>
                        </a:rPr>
                        <a:t>GRIECH./LAT.</a:t>
                      </a:r>
                      <a:endParaRPr lang="de-CH" sz="3200" dirty="0">
                        <a:solidFill>
                          <a:srgbClr val="002060"/>
                        </a:solidFill>
                      </a:endParaRPr>
                    </a:p>
                  </a:txBody>
                  <a:tcPr anchor="ctr"/>
                </a:tc>
                <a:tc>
                  <a:txBody>
                    <a:bodyPr/>
                    <a:lstStyle/>
                    <a:p>
                      <a:pPr algn="ctr"/>
                      <a:r>
                        <a:rPr lang="de-CH" sz="3200" dirty="0" smtClean="0">
                          <a:solidFill>
                            <a:srgbClr val="002060"/>
                          </a:solidFill>
                        </a:rPr>
                        <a:t>HEBRÄISCH</a:t>
                      </a:r>
                      <a:endParaRPr lang="de-CH" sz="3200" dirty="0">
                        <a:solidFill>
                          <a:srgbClr val="002060"/>
                        </a:solidFill>
                      </a:endParaRPr>
                    </a:p>
                  </a:txBody>
                  <a:tcPr anchor="ctr"/>
                </a:tc>
              </a:tr>
              <a:tr h="855264">
                <a:tc>
                  <a:txBody>
                    <a:bodyPr/>
                    <a:lstStyle/>
                    <a:p>
                      <a:pPr algn="ctr"/>
                      <a:r>
                        <a:rPr lang="de-CH" sz="2400" b="1" dirty="0" smtClean="0"/>
                        <a:t>1</a:t>
                      </a:r>
                      <a:endParaRPr lang="de-CH" sz="2400" b="1" dirty="0"/>
                    </a:p>
                  </a:txBody>
                  <a:tcPr anchor="ctr"/>
                </a:tc>
                <a:tc>
                  <a:txBody>
                    <a:bodyPr/>
                    <a:lstStyle/>
                    <a:p>
                      <a:pPr algn="ctr"/>
                      <a:r>
                        <a:rPr lang="de-CH" sz="2400" b="1" dirty="0" smtClean="0"/>
                        <a:t>Genesis</a:t>
                      </a:r>
                      <a:endParaRPr lang="de-CH" sz="2400" b="1" dirty="0"/>
                    </a:p>
                  </a:txBody>
                  <a:tcPr anchor="ctr"/>
                </a:tc>
                <a:tc>
                  <a:txBody>
                    <a:bodyPr/>
                    <a:lstStyle/>
                    <a:p>
                      <a:pPr algn="ctr"/>
                      <a:r>
                        <a:rPr lang="de-DE" sz="2400" b="1" kern="1200" dirty="0" err="1" smtClean="0">
                          <a:solidFill>
                            <a:schemeClr val="dk1"/>
                          </a:solidFill>
                          <a:effectLst/>
                          <a:latin typeface="+mn-lt"/>
                          <a:ea typeface="+mn-ea"/>
                          <a:cs typeface="+mn-cs"/>
                        </a:rPr>
                        <a:t>B</a:t>
                      </a:r>
                      <a:r>
                        <a:rPr lang="de-DE" sz="2400" b="1" kern="1200" baseline="30000" dirty="0" err="1" smtClean="0">
                          <a:solidFill>
                            <a:schemeClr val="dk1"/>
                          </a:solidFill>
                          <a:effectLst/>
                          <a:latin typeface="+mn-lt"/>
                          <a:ea typeface="+mn-ea"/>
                          <a:cs typeface="+mn-cs"/>
                        </a:rPr>
                        <a:t>e</a:t>
                      </a:r>
                      <a:r>
                        <a:rPr lang="de-DE" sz="2400" b="1" kern="1200" dirty="0" err="1" smtClean="0">
                          <a:solidFill>
                            <a:schemeClr val="dk1"/>
                          </a:solidFill>
                          <a:effectLst/>
                          <a:latin typeface="+mn-lt"/>
                          <a:ea typeface="+mn-ea"/>
                          <a:cs typeface="+mn-cs"/>
                        </a:rPr>
                        <a:t>reschit</a:t>
                      </a:r>
                      <a:endParaRPr lang="de-CH" sz="2400" b="1" dirty="0"/>
                    </a:p>
                  </a:txBody>
                  <a:tcPr anchor="ctr"/>
                </a:tc>
              </a:tr>
              <a:tr h="855264">
                <a:tc>
                  <a:txBody>
                    <a:bodyPr/>
                    <a:lstStyle/>
                    <a:p>
                      <a:pPr algn="ctr"/>
                      <a:r>
                        <a:rPr lang="de-CH" sz="2400" b="1" dirty="0" smtClean="0"/>
                        <a:t>2</a:t>
                      </a:r>
                      <a:endParaRPr lang="de-CH" sz="2400" b="1" dirty="0"/>
                    </a:p>
                  </a:txBody>
                  <a:tcPr anchor="ctr"/>
                </a:tc>
                <a:tc>
                  <a:txBody>
                    <a:bodyPr/>
                    <a:lstStyle/>
                    <a:p>
                      <a:pPr algn="ctr"/>
                      <a:r>
                        <a:rPr lang="de-CH" sz="2400" b="1" dirty="0" smtClean="0"/>
                        <a:t>Exodus</a:t>
                      </a:r>
                      <a:endParaRPr lang="de-CH" sz="2400" b="1" dirty="0"/>
                    </a:p>
                  </a:txBody>
                  <a:tcPr anchor="ctr"/>
                </a:tc>
                <a:tc>
                  <a:txBody>
                    <a:bodyPr/>
                    <a:lstStyle/>
                    <a:p>
                      <a:pPr algn="ctr"/>
                      <a:r>
                        <a:rPr lang="de-DE" sz="2400" b="1" kern="1200" dirty="0" err="1" smtClean="0">
                          <a:solidFill>
                            <a:schemeClr val="dk1"/>
                          </a:solidFill>
                          <a:effectLst/>
                          <a:latin typeface="+mn-lt"/>
                          <a:ea typeface="+mn-ea"/>
                          <a:cs typeface="+mn-cs"/>
                        </a:rPr>
                        <a:t>W</a:t>
                      </a:r>
                      <a:r>
                        <a:rPr lang="de-DE" sz="2400" b="1" kern="1200" baseline="30000" dirty="0" err="1" smtClean="0">
                          <a:solidFill>
                            <a:schemeClr val="dk1"/>
                          </a:solidFill>
                          <a:effectLst/>
                          <a:latin typeface="+mn-lt"/>
                          <a:ea typeface="+mn-ea"/>
                          <a:cs typeface="+mn-cs"/>
                        </a:rPr>
                        <a:t>e</a:t>
                      </a:r>
                      <a:r>
                        <a:rPr lang="de-DE" sz="2400" b="1" kern="1200" dirty="0" err="1" smtClean="0">
                          <a:solidFill>
                            <a:schemeClr val="dk1"/>
                          </a:solidFill>
                          <a:effectLst/>
                          <a:latin typeface="+mn-lt"/>
                          <a:ea typeface="+mn-ea"/>
                          <a:cs typeface="+mn-cs"/>
                        </a:rPr>
                        <a:t>elleh</a:t>
                      </a:r>
                      <a:r>
                        <a:rPr lang="de-DE" sz="2400" b="1" kern="1200" dirty="0" smtClean="0">
                          <a:solidFill>
                            <a:schemeClr val="dk1"/>
                          </a:solidFill>
                          <a:effectLst/>
                          <a:latin typeface="+mn-lt"/>
                          <a:ea typeface="+mn-ea"/>
                          <a:cs typeface="+mn-cs"/>
                        </a:rPr>
                        <a:t> </a:t>
                      </a:r>
                      <a:r>
                        <a:rPr lang="de-DE" sz="2400" b="1" kern="1200" dirty="0" err="1" smtClean="0">
                          <a:solidFill>
                            <a:schemeClr val="dk1"/>
                          </a:solidFill>
                          <a:effectLst/>
                          <a:latin typeface="+mn-lt"/>
                          <a:ea typeface="+mn-ea"/>
                          <a:cs typeface="+mn-cs"/>
                        </a:rPr>
                        <a:t>sch</a:t>
                      </a:r>
                      <a:r>
                        <a:rPr lang="de-DE" sz="2400" b="1" kern="1200" baseline="30000" dirty="0" err="1" smtClean="0">
                          <a:solidFill>
                            <a:schemeClr val="dk1"/>
                          </a:solidFill>
                          <a:effectLst/>
                          <a:latin typeface="+mn-lt"/>
                          <a:ea typeface="+mn-ea"/>
                          <a:cs typeface="+mn-cs"/>
                        </a:rPr>
                        <a:t>e</a:t>
                      </a:r>
                      <a:r>
                        <a:rPr lang="de-DE" sz="2400" b="1" kern="1200" dirty="0" err="1" smtClean="0">
                          <a:solidFill>
                            <a:schemeClr val="dk1"/>
                          </a:solidFill>
                          <a:effectLst/>
                          <a:latin typeface="+mn-lt"/>
                          <a:ea typeface="+mn-ea"/>
                          <a:cs typeface="+mn-cs"/>
                        </a:rPr>
                        <a:t>mot</a:t>
                      </a:r>
                      <a:endParaRPr lang="de-CH" sz="2400" b="1" dirty="0"/>
                    </a:p>
                  </a:txBody>
                  <a:tcPr anchor="ctr"/>
                </a:tc>
              </a:tr>
              <a:tr h="855264">
                <a:tc>
                  <a:txBody>
                    <a:bodyPr/>
                    <a:lstStyle/>
                    <a:p>
                      <a:pPr algn="ctr"/>
                      <a:r>
                        <a:rPr lang="de-CH" sz="2400" b="1" dirty="0" smtClean="0"/>
                        <a:t>3</a:t>
                      </a:r>
                      <a:endParaRPr lang="de-CH" sz="2400" b="1" dirty="0"/>
                    </a:p>
                  </a:txBody>
                  <a:tcPr anchor="ctr"/>
                </a:tc>
                <a:tc>
                  <a:txBody>
                    <a:bodyPr/>
                    <a:lstStyle/>
                    <a:p>
                      <a:pPr algn="ctr"/>
                      <a:r>
                        <a:rPr lang="de-CH" sz="2400" b="1" dirty="0" smtClean="0"/>
                        <a:t>Leviticus</a:t>
                      </a:r>
                      <a:endParaRPr lang="de-CH" sz="2400" b="1" dirty="0"/>
                    </a:p>
                  </a:txBody>
                  <a:tcPr anchor="ctr"/>
                </a:tc>
                <a:tc>
                  <a:txBody>
                    <a:bodyPr/>
                    <a:lstStyle/>
                    <a:p>
                      <a:pPr algn="ctr"/>
                      <a:r>
                        <a:rPr lang="de-DE" sz="2400" b="1" kern="1200" dirty="0" err="1" smtClean="0">
                          <a:solidFill>
                            <a:schemeClr val="dk1"/>
                          </a:solidFill>
                          <a:effectLst/>
                          <a:latin typeface="+mn-lt"/>
                          <a:ea typeface="+mn-ea"/>
                          <a:cs typeface="+mn-cs"/>
                        </a:rPr>
                        <a:t>Wayyiqra</a:t>
                      </a:r>
                      <a:endParaRPr lang="de-CH" sz="2400" b="1" dirty="0"/>
                    </a:p>
                  </a:txBody>
                  <a:tcPr anchor="ctr"/>
                </a:tc>
              </a:tr>
              <a:tr h="855264">
                <a:tc>
                  <a:txBody>
                    <a:bodyPr/>
                    <a:lstStyle/>
                    <a:p>
                      <a:pPr algn="ctr"/>
                      <a:r>
                        <a:rPr lang="de-CH" sz="2400" b="1" dirty="0" smtClean="0"/>
                        <a:t>4</a:t>
                      </a:r>
                      <a:endParaRPr lang="de-CH" sz="2400" b="1" dirty="0"/>
                    </a:p>
                  </a:txBody>
                  <a:tcPr anchor="ctr"/>
                </a:tc>
                <a:tc>
                  <a:txBody>
                    <a:bodyPr/>
                    <a:lstStyle/>
                    <a:p>
                      <a:pPr algn="ctr"/>
                      <a:r>
                        <a:rPr lang="de-CH" sz="2400" b="1" dirty="0" smtClean="0"/>
                        <a:t>Numeri</a:t>
                      </a:r>
                      <a:endParaRPr lang="de-CH" sz="2400" b="1" dirty="0"/>
                    </a:p>
                  </a:txBody>
                  <a:tcPr anchor="ctr"/>
                </a:tc>
                <a:tc>
                  <a:txBody>
                    <a:bodyPr/>
                    <a:lstStyle/>
                    <a:p>
                      <a:pPr algn="ctr"/>
                      <a:r>
                        <a:rPr lang="de-DE" sz="2400" b="1" kern="1200" dirty="0" err="1" smtClean="0">
                          <a:solidFill>
                            <a:schemeClr val="dk1"/>
                          </a:solidFill>
                          <a:effectLst/>
                          <a:latin typeface="+mn-lt"/>
                          <a:ea typeface="+mn-ea"/>
                          <a:cs typeface="+mn-cs"/>
                        </a:rPr>
                        <a:t>B</a:t>
                      </a:r>
                      <a:r>
                        <a:rPr lang="de-DE" sz="2400" b="1" kern="1200" baseline="30000" dirty="0" err="1" smtClean="0">
                          <a:solidFill>
                            <a:schemeClr val="dk1"/>
                          </a:solidFill>
                          <a:effectLst/>
                          <a:latin typeface="+mn-lt"/>
                          <a:ea typeface="+mn-ea"/>
                          <a:cs typeface="+mn-cs"/>
                        </a:rPr>
                        <a:t>e</a:t>
                      </a:r>
                      <a:r>
                        <a:rPr lang="de-DE" sz="2400" b="1" kern="1200" dirty="0" err="1" smtClean="0">
                          <a:solidFill>
                            <a:schemeClr val="dk1"/>
                          </a:solidFill>
                          <a:effectLst/>
                          <a:latin typeface="+mn-lt"/>
                          <a:ea typeface="+mn-ea"/>
                          <a:cs typeface="+mn-cs"/>
                        </a:rPr>
                        <a:t>midbar</a:t>
                      </a:r>
                      <a:endParaRPr lang="de-CH" sz="2400" b="1" dirty="0"/>
                    </a:p>
                  </a:txBody>
                  <a:tcPr anchor="ctr"/>
                </a:tc>
              </a:tr>
              <a:tr h="855264">
                <a:tc>
                  <a:txBody>
                    <a:bodyPr/>
                    <a:lstStyle/>
                    <a:p>
                      <a:pPr algn="ctr"/>
                      <a:endParaRPr lang="de-CH" sz="2400" b="1" dirty="0"/>
                    </a:p>
                  </a:txBody>
                  <a:tcPr anchor="ctr"/>
                </a:tc>
                <a:tc>
                  <a:txBody>
                    <a:bodyPr/>
                    <a:lstStyle/>
                    <a:p>
                      <a:pPr algn="ctr"/>
                      <a:endParaRPr lang="de-CH" sz="2400" b="1" dirty="0"/>
                    </a:p>
                  </a:txBody>
                  <a:tcPr anchor="ctr"/>
                </a:tc>
                <a:tc>
                  <a:txBody>
                    <a:bodyPr/>
                    <a:lstStyle/>
                    <a:p>
                      <a:pPr algn="ctr"/>
                      <a:endParaRPr lang="de-CH" sz="2400" b="1" dirty="0"/>
                    </a:p>
                  </a:txBody>
                  <a:tcPr anchor="ctr"/>
                </a:tc>
              </a:tr>
            </a:tbl>
          </a:graphicData>
        </a:graphic>
      </p:graphicFrame>
    </p:spTree>
    <p:custDataLst>
      <p:tags r:id="rId1"/>
    </p:custDataLst>
    <p:extLst>
      <p:ext uri="{BB962C8B-B14F-4D97-AF65-F5344CB8AC3E}">
        <p14:creationId xmlns:p14="http://schemas.microsoft.com/office/powerpoint/2010/main" val="36237090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DIE FÜNF BÜCHER MOSE</a:t>
            </a:r>
          </a:p>
          <a:p>
            <a:endParaRPr lang="de-CH" sz="3600" b="1" dirty="0"/>
          </a:p>
        </p:txBody>
      </p:sp>
      <p:graphicFrame>
        <p:nvGraphicFramePr>
          <p:cNvPr id="3" name="Tabelle 2"/>
          <p:cNvGraphicFramePr>
            <a:graphicFrameLocks noGrp="1"/>
          </p:cNvGraphicFramePr>
          <p:nvPr>
            <p:extLst>
              <p:ext uri="{D42A27DB-BD31-4B8C-83A1-F6EECF244321}">
                <p14:modId xmlns:p14="http://schemas.microsoft.com/office/powerpoint/2010/main" val="2015049376"/>
              </p:ext>
            </p:extLst>
          </p:nvPr>
        </p:nvGraphicFramePr>
        <p:xfrm>
          <a:off x="415818" y="1484784"/>
          <a:ext cx="8404654" cy="4924392"/>
        </p:xfrm>
        <a:graphic>
          <a:graphicData uri="http://schemas.openxmlformats.org/drawingml/2006/table">
            <a:tbl>
              <a:tblPr firstRow="1" bandRow="1">
                <a:tableStyleId>{5C22544A-7EE6-4342-B048-85BDC9FD1C3A}</a:tableStyleId>
              </a:tblPr>
              <a:tblGrid>
                <a:gridCol w="1862068"/>
                <a:gridCol w="3271293"/>
                <a:gridCol w="3271293"/>
              </a:tblGrid>
              <a:tr h="648072">
                <a:tc>
                  <a:txBody>
                    <a:bodyPr/>
                    <a:lstStyle/>
                    <a:p>
                      <a:pPr algn="ctr"/>
                      <a:r>
                        <a:rPr lang="de-CH" sz="3200" dirty="0" smtClean="0">
                          <a:solidFill>
                            <a:srgbClr val="002060"/>
                          </a:solidFill>
                        </a:rPr>
                        <a:t>BUCH</a:t>
                      </a:r>
                      <a:endParaRPr lang="de-CH" sz="3200" dirty="0">
                        <a:solidFill>
                          <a:srgbClr val="002060"/>
                        </a:solidFill>
                      </a:endParaRPr>
                    </a:p>
                  </a:txBody>
                  <a:tcPr anchor="ctr"/>
                </a:tc>
                <a:tc>
                  <a:txBody>
                    <a:bodyPr/>
                    <a:lstStyle/>
                    <a:p>
                      <a:pPr algn="ctr"/>
                      <a:r>
                        <a:rPr lang="de-CH" sz="3200" dirty="0" smtClean="0">
                          <a:solidFill>
                            <a:srgbClr val="002060"/>
                          </a:solidFill>
                        </a:rPr>
                        <a:t>GRIECH./LAT.</a:t>
                      </a:r>
                      <a:endParaRPr lang="de-CH" sz="3200" dirty="0">
                        <a:solidFill>
                          <a:srgbClr val="002060"/>
                        </a:solidFill>
                      </a:endParaRPr>
                    </a:p>
                  </a:txBody>
                  <a:tcPr anchor="ctr"/>
                </a:tc>
                <a:tc>
                  <a:txBody>
                    <a:bodyPr/>
                    <a:lstStyle/>
                    <a:p>
                      <a:pPr algn="ctr"/>
                      <a:r>
                        <a:rPr lang="de-CH" sz="3200" dirty="0" smtClean="0">
                          <a:solidFill>
                            <a:srgbClr val="002060"/>
                          </a:solidFill>
                        </a:rPr>
                        <a:t>HEBRÄISCH</a:t>
                      </a:r>
                      <a:endParaRPr lang="de-CH" sz="3200" dirty="0">
                        <a:solidFill>
                          <a:srgbClr val="002060"/>
                        </a:solidFill>
                      </a:endParaRPr>
                    </a:p>
                  </a:txBody>
                  <a:tcPr anchor="ctr"/>
                </a:tc>
              </a:tr>
              <a:tr h="855264">
                <a:tc>
                  <a:txBody>
                    <a:bodyPr/>
                    <a:lstStyle/>
                    <a:p>
                      <a:pPr algn="ctr"/>
                      <a:r>
                        <a:rPr lang="de-CH" sz="2400" b="1" dirty="0" smtClean="0"/>
                        <a:t>1</a:t>
                      </a:r>
                      <a:endParaRPr lang="de-CH" sz="2400" b="1" dirty="0"/>
                    </a:p>
                  </a:txBody>
                  <a:tcPr anchor="ctr"/>
                </a:tc>
                <a:tc>
                  <a:txBody>
                    <a:bodyPr/>
                    <a:lstStyle/>
                    <a:p>
                      <a:pPr algn="ctr"/>
                      <a:r>
                        <a:rPr lang="de-CH" sz="2400" b="1" dirty="0" smtClean="0"/>
                        <a:t>Genesis</a:t>
                      </a:r>
                      <a:endParaRPr lang="de-CH" sz="2400" b="1" dirty="0"/>
                    </a:p>
                  </a:txBody>
                  <a:tcPr anchor="ctr"/>
                </a:tc>
                <a:tc>
                  <a:txBody>
                    <a:bodyPr/>
                    <a:lstStyle/>
                    <a:p>
                      <a:pPr algn="ctr"/>
                      <a:r>
                        <a:rPr lang="de-DE" sz="2400" b="1" kern="1200" dirty="0" err="1" smtClean="0">
                          <a:solidFill>
                            <a:schemeClr val="dk1"/>
                          </a:solidFill>
                          <a:effectLst/>
                          <a:latin typeface="+mn-lt"/>
                          <a:ea typeface="+mn-ea"/>
                          <a:cs typeface="+mn-cs"/>
                        </a:rPr>
                        <a:t>B</a:t>
                      </a:r>
                      <a:r>
                        <a:rPr lang="de-DE" sz="2400" b="1" kern="1200" baseline="30000" dirty="0" err="1" smtClean="0">
                          <a:solidFill>
                            <a:schemeClr val="dk1"/>
                          </a:solidFill>
                          <a:effectLst/>
                          <a:latin typeface="+mn-lt"/>
                          <a:ea typeface="+mn-ea"/>
                          <a:cs typeface="+mn-cs"/>
                        </a:rPr>
                        <a:t>e</a:t>
                      </a:r>
                      <a:r>
                        <a:rPr lang="de-DE" sz="2400" b="1" kern="1200" dirty="0" err="1" smtClean="0">
                          <a:solidFill>
                            <a:schemeClr val="dk1"/>
                          </a:solidFill>
                          <a:effectLst/>
                          <a:latin typeface="+mn-lt"/>
                          <a:ea typeface="+mn-ea"/>
                          <a:cs typeface="+mn-cs"/>
                        </a:rPr>
                        <a:t>reschit</a:t>
                      </a:r>
                      <a:endParaRPr lang="de-CH" sz="2400" b="1" dirty="0"/>
                    </a:p>
                  </a:txBody>
                  <a:tcPr anchor="ctr"/>
                </a:tc>
              </a:tr>
              <a:tr h="855264">
                <a:tc>
                  <a:txBody>
                    <a:bodyPr/>
                    <a:lstStyle/>
                    <a:p>
                      <a:pPr algn="ctr"/>
                      <a:r>
                        <a:rPr lang="de-CH" sz="2400" b="1" dirty="0" smtClean="0"/>
                        <a:t>2</a:t>
                      </a:r>
                      <a:endParaRPr lang="de-CH" sz="2400" b="1" dirty="0"/>
                    </a:p>
                  </a:txBody>
                  <a:tcPr anchor="ctr"/>
                </a:tc>
                <a:tc>
                  <a:txBody>
                    <a:bodyPr/>
                    <a:lstStyle/>
                    <a:p>
                      <a:pPr algn="ctr"/>
                      <a:r>
                        <a:rPr lang="de-CH" sz="2400" b="1" dirty="0" smtClean="0"/>
                        <a:t>Exodus</a:t>
                      </a:r>
                      <a:endParaRPr lang="de-CH" sz="2400" b="1" dirty="0"/>
                    </a:p>
                  </a:txBody>
                  <a:tcPr anchor="ctr"/>
                </a:tc>
                <a:tc>
                  <a:txBody>
                    <a:bodyPr/>
                    <a:lstStyle/>
                    <a:p>
                      <a:pPr algn="ctr"/>
                      <a:r>
                        <a:rPr lang="de-DE" sz="2400" b="1" kern="1200" dirty="0" err="1" smtClean="0">
                          <a:solidFill>
                            <a:schemeClr val="dk1"/>
                          </a:solidFill>
                          <a:effectLst/>
                          <a:latin typeface="+mn-lt"/>
                          <a:ea typeface="+mn-ea"/>
                          <a:cs typeface="+mn-cs"/>
                        </a:rPr>
                        <a:t>W</a:t>
                      </a:r>
                      <a:r>
                        <a:rPr lang="de-DE" sz="2400" b="1" kern="1200" baseline="30000" dirty="0" err="1" smtClean="0">
                          <a:solidFill>
                            <a:schemeClr val="dk1"/>
                          </a:solidFill>
                          <a:effectLst/>
                          <a:latin typeface="+mn-lt"/>
                          <a:ea typeface="+mn-ea"/>
                          <a:cs typeface="+mn-cs"/>
                        </a:rPr>
                        <a:t>e</a:t>
                      </a:r>
                      <a:r>
                        <a:rPr lang="de-DE" sz="2400" b="1" kern="1200" dirty="0" err="1" smtClean="0">
                          <a:solidFill>
                            <a:schemeClr val="dk1"/>
                          </a:solidFill>
                          <a:effectLst/>
                          <a:latin typeface="+mn-lt"/>
                          <a:ea typeface="+mn-ea"/>
                          <a:cs typeface="+mn-cs"/>
                        </a:rPr>
                        <a:t>elleh</a:t>
                      </a:r>
                      <a:r>
                        <a:rPr lang="de-DE" sz="2400" b="1" kern="1200" dirty="0" smtClean="0">
                          <a:solidFill>
                            <a:schemeClr val="dk1"/>
                          </a:solidFill>
                          <a:effectLst/>
                          <a:latin typeface="+mn-lt"/>
                          <a:ea typeface="+mn-ea"/>
                          <a:cs typeface="+mn-cs"/>
                        </a:rPr>
                        <a:t> </a:t>
                      </a:r>
                      <a:r>
                        <a:rPr lang="de-DE" sz="2400" b="1" kern="1200" dirty="0" err="1" smtClean="0">
                          <a:solidFill>
                            <a:schemeClr val="dk1"/>
                          </a:solidFill>
                          <a:effectLst/>
                          <a:latin typeface="+mn-lt"/>
                          <a:ea typeface="+mn-ea"/>
                          <a:cs typeface="+mn-cs"/>
                        </a:rPr>
                        <a:t>sch</a:t>
                      </a:r>
                      <a:r>
                        <a:rPr lang="de-DE" sz="2400" b="1" kern="1200" baseline="30000" dirty="0" err="1" smtClean="0">
                          <a:solidFill>
                            <a:schemeClr val="dk1"/>
                          </a:solidFill>
                          <a:effectLst/>
                          <a:latin typeface="+mn-lt"/>
                          <a:ea typeface="+mn-ea"/>
                          <a:cs typeface="+mn-cs"/>
                        </a:rPr>
                        <a:t>e</a:t>
                      </a:r>
                      <a:r>
                        <a:rPr lang="de-DE" sz="2400" b="1" kern="1200" dirty="0" err="1" smtClean="0">
                          <a:solidFill>
                            <a:schemeClr val="dk1"/>
                          </a:solidFill>
                          <a:effectLst/>
                          <a:latin typeface="+mn-lt"/>
                          <a:ea typeface="+mn-ea"/>
                          <a:cs typeface="+mn-cs"/>
                        </a:rPr>
                        <a:t>mot</a:t>
                      </a:r>
                      <a:endParaRPr lang="de-CH" sz="2400" b="1" dirty="0"/>
                    </a:p>
                  </a:txBody>
                  <a:tcPr anchor="ctr"/>
                </a:tc>
              </a:tr>
              <a:tr h="855264">
                <a:tc>
                  <a:txBody>
                    <a:bodyPr/>
                    <a:lstStyle/>
                    <a:p>
                      <a:pPr algn="ctr"/>
                      <a:r>
                        <a:rPr lang="de-CH" sz="2400" b="1" dirty="0" smtClean="0"/>
                        <a:t>3</a:t>
                      </a:r>
                      <a:endParaRPr lang="de-CH" sz="2400" b="1" dirty="0"/>
                    </a:p>
                  </a:txBody>
                  <a:tcPr anchor="ctr"/>
                </a:tc>
                <a:tc>
                  <a:txBody>
                    <a:bodyPr/>
                    <a:lstStyle/>
                    <a:p>
                      <a:pPr algn="ctr"/>
                      <a:r>
                        <a:rPr lang="de-CH" sz="2400" b="1" dirty="0" smtClean="0"/>
                        <a:t>Leviticus</a:t>
                      </a:r>
                      <a:endParaRPr lang="de-CH" sz="2400" b="1" dirty="0"/>
                    </a:p>
                  </a:txBody>
                  <a:tcPr anchor="ctr"/>
                </a:tc>
                <a:tc>
                  <a:txBody>
                    <a:bodyPr/>
                    <a:lstStyle/>
                    <a:p>
                      <a:pPr algn="ctr"/>
                      <a:r>
                        <a:rPr lang="de-DE" sz="2400" b="1" kern="1200" dirty="0" err="1" smtClean="0">
                          <a:solidFill>
                            <a:schemeClr val="dk1"/>
                          </a:solidFill>
                          <a:effectLst/>
                          <a:latin typeface="+mn-lt"/>
                          <a:ea typeface="+mn-ea"/>
                          <a:cs typeface="+mn-cs"/>
                        </a:rPr>
                        <a:t>Wayyiqra</a:t>
                      </a:r>
                      <a:endParaRPr lang="de-CH" sz="2400" b="1" dirty="0"/>
                    </a:p>
                  </a:txBody>
                  <a:tcPr anchor="ctr"/>
                </a:tc>
              </a:tr>
              <a:tr h="855264">
                <a:tc>
                  <a:txBody>
                    <a:bodyPr/>
                    <a:lstStyle/>
                    <a:p>
                      <a:pPr algn="ctr"/>
                      <a:r>
                        <a:rPr lang="de-CH" sz="2400" b="1" dirty="0" smtClean="0"/>
                        <a:t>4</a:t>
                      </a:r>
                      <a:endParaRPr lang="de-CH" sz="2400" b="1" dirty="0"/>
                    </a:p>
                  </a:txBody>
                  <a:tcPr anchor="ctr"/>
                </a:tc>
                <a:tc>
                  <a:txBody>
                    <a:bodyPr/>
                    <a:lstStyle/>
                    <a:p>
                      <a:pPr algn="ctr"/>
                      <a:r>
                        <a:rPr lang="de-CH" sz="2400" b="1" dirty="0" smtClean="0"/>
                        <a:t>Numeri</a:t>
                      </a:r>
                      <a:endParaRPr lang="de-CH" sz="2400" b="1" dirty="0"/>
                    </a:p>
                  </a:txBody>
                  <a:tcPr anchor="ctr"/>
                </a:tc>
                <a:tc>
                  <a:txBody>
                    <a:bodyPr/>
                    <a:lstStyle/>
                    <a:p>
                      <a:pPr algn="ctr"/>
                      <a:r>
                        <a:rPr lang="de-DE" sz="2400" b="1" kern="1200" dirty="0" err="1" smtClean="0">
                          <a:solidFill>
                            <a:schemeClr val="dk1"/>
                          </a:solidFill>
                          <a:effectLst/>
                          <a:latin typeface="+mn-lt"/>
                          <a:ea typeface="+mn-ea"/>
                          <a:cs typeface="+mn-cs"/>
                        </a:rPr>
                        <a:t>B</a:t>
                      </a:r>
                      <a:r>
                        <a:rPr lang="de-DE" sz="2400" b="1" kern="1200" baseline="30000" dirty="0" err="1" smtClean="0">
                          <a:solidFill>
                            <a:schemeClr val="dk1"/>
                          </a:solidFill>
                          <a:effectLst/>
                          <a:latin typeface="+mn-lt"/>
                          <a:ea typeface="+mn-ea"/>
                          <a:cs typeface="+mn-cs"/>
                        </a:rPr>
                        <a:t>e</a:t>
                      </a:r>
                      <a:r>
                        <a:rPr lang="de-DE" sz="2400" b="1" kern="1200" dirty="0" err="1" smtClean="0">
                          <a:solidFill>
                            <a:schemeClr val="dk1"/>
                          </a:solidFill>
                          <a:effectLst/>
                          <a:latin typeface="+mn-lt"/>
                          <a:ea typeface="+mn-ea"/>
                          <a:cs typeface="+mn-cs"/>
                        </a:rPr>
                        <a:t>midbar</a:t>
                      </a:r>
                      <a:endParaRPr lang="de-CH" sz="2400" b="1" dirty="0"/>
                    </a:p>
                  </a:txBody>
                  <a:tcPr anchor="ctr"/>
                </a:tc>
              </a:tr>
              <a:tr h="855264">
                <a:tc>
                  <a:txBody>
                    <a:bodyPr/>
                    <a:lstStyle/>
                    <a:p>
                      <a:pPr algn="ctr"/>
                      <a:r>
                        <a:rPr lang="de-CH" sz="2400" b="1" dirty="0" smtClean="0"/>
                        <a:t>5</a:t>
                      </a:r>
                      <a:endParaRPr lang="de-CH" sz="2400" b="1" dirty="0"/>
                    </a:p>
                  </a:txBody>
                  <a:tcPr anchor="ctr"/>
                </a:tc>
                <a:tc>
                  <a:txBody>
                    <a:bodyPr/>
                    <a:lstStyle/>
                    <a:p>
                      <a:pPr algn="ctr"/>
                      <a:r>
                        <a:rPr lang="de-CH" sz="2400" b="1" dirty="0" smtClean="0"/>
                        <a:t>Deuteronomium</a:t>
                      </a:r>
                      <a:endParaRPr lang="de-CH" sz="2400" b="1" dirty="0"/>
                    </a:p>
                  </a:txBody>
                  <a:tcPr anchor="ctr"/>
                </a:tc>
                <a:tc>
                  <a:txBody>
                    <a:bodyPr/>
                    <a:lstStyle/>
                    <a:p>
                      <a:pPr algn="ctr"/>
                      <a:r>
                        <a:rPr lang="de-DE" sz="2400" b="1" kern="1200" dirty="0" err="1" smtClean="0">
                          <a:solidFill>
                            <a:schemeClr val="dk1"/>
                          </a:solidFill>
                          <a:effectLst/>
                          <a:latin typeface="+mn-lt"/>
                          <a:ea typeface="+mn-ea"/>
                          <a:cs typeface="+mn-cs"/>
                        </a:rPr>
                        <a:t>Elleh</a:t>
                      </a:r>
                      <a:r>
                        <a:rPr lang="de-DE" sz="2400" b="1" kern="1200" dirty="0" smtClean="0">
                          <a:solidFill>
                            <a:schemeClr val="dk1"/>
                          </a:solidFill>
                          <a:effectLst/>
                          <a:latin typeface="+mn-lt"/>
                          <a:ea typeface="+mn-ea"/>
                          <a:cs typeface="+mn-cs"/>
                        </a:rPr>
                        <a:t> </a:t>
                      </a:r>
                      <a:r>
                        <a:rPr lang="de-DE" sz="2400" b="1" kern="1200" dirty="0" err="1" smtClean="0">
                          <a:solidFill>
                            <a:schemeClr val="dk1"/>
                          </a:solidFill>
                          <a:effectLst/>
                          <a:latin typeface="+mn-lt"/>
                          <a:ea typeface="+mn-ea"/>
                          <a:cs typeface="+mn-cs"/>
                        </a:rPr>
                        <a:t>hadd</a:t>
                      </a:r>
                      <a:r>
                        <a:rPr lang="de-DE" sz="2400" b="1" kern="1200" baseline="30000" dirty="0" err="1" smtClean="0">
                          <a:solidFill>
                            <a:schemeClr val="dk1"/>
                          </a:solidFill>
                          <a:effectLst/>
                          <a:latin typeface="+mn-lt"/>
                          <a:ea typeface="+mn-ea"/>
                          <a:cs typeface="+mn-cs"/>
                        </a:rPr>
                        <a:t>e</a:t>
                      </a:r>
                      <a:r>
                        <a:rPr lang="de-DE" sz="2400" b="1" kern="1200" dirty="0" err="1" smtClean="0">
                          <a:solidFill>
                            <a:schemeClr val="dk1"/>
                          </a:solidFill>
                          <a:effectLst/>
                          <a:latin typeface="+mn-lt"/>
                          <a:ea typeface="+mn-ea"/>
                          <a:cs typeface="+mn-cs"/>
                        </a:rPr>
                        <a:t>barim</a:t>
                      </a:r>
                      <a:endParaRPr lang="de-CH" sz="2400" b="1" dirty="0"/>
                    </a:p>
                  </a:txBody>
                  <a:tcPr anchor="ctr"/>
                </a:tc>
              </a:tr>
            </a:tbl>
          </a:graphicData>
        </a:graphic>
      </p:graphicFrame>
    </p:spTree>
    <p:custDataLst>
      <p:tags r:id="rId1"/>
    </p:custDataLst>
    <p:extLst>
      <p:ext uri="{BB962C8B-B14F-4D97-AF65-F5344CB8AC3E}">
        <p14:creationId xmlns:p14="http://schemas.microsoft.com/office/powerpoint/2010/main" val="36237090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13792" y="476672"/>
            <a:ext cx="8280920" cy="5904656"/>
          </a:xfrm>
        </p:spPr>
        <p:txBody>
          <a:bodyPr anchor="t">
            <a:normAutofit/>
          </a:bodyPr>
          <a:lstStyle/>
          <a:p>
            <a:pPr algn="l"/>
            <a:r>
              <a:rPr lang="de-CH" b="1" dirty="0" smtClean="0"/>
              <a:t>Mose und der Auszug aus Ägypten</a:t>
            </a:r>
            <a:br>
              <a:rPr lang="de-CH" b="1" dirty="0" smtClean="0"/>
            </a:br>
            <a:r>
              <a:rPr lang="de-CH" sz="2800" b="1" dirty="0">
                <a:solidFill>
                  <a:schemeClr val="accent1">
                    <a:lumMod val="75000"/>
                  </a:schemeClr>
                </a:solidFill>
              </a:rPr>
              <a:t/>
            </a:r>
            <a:br>
              <a:rPr lang="de-CH" sz="2800" b="1" dirty="0">
                <a:solidFill>
                  <a:schemeClr val="accent1">
                    <a:lumMod val="75000"/>
                  </a:schemeClr>
                </a:solidFill>
              </a:rPr>
            </a:br>
            <a:r>
              <a:rPr lang="de-CH" sz="4000" b="1" dirty="0" smtClean="0">
                <a:solidFill>
                  <a:srgbClr val="C00000"/>
                </a:solidFill>
              </a:rPr>
              <a:t>   </a:t>
            </a:r>
            <a:r>
              <a:rPr lang="de-CH" sz="4000" b="1" dirty="0" smtClean="0"/>
              <a:t>Einleitung</a:t>
            </a:r>
            <a:br>
              <a:rPr lang="de-CH" sz="4000" b="1" dirty="0" smtClean="0"/>
            </a:br>
            <a:r>
              <a:rPr lang="de-CH" sz="800" b="1" dirty="0"/>
              <a:t/>
            </a:r>
            <a:br>
              <a:rPr lang="de-CH" sz="800" b="1" dirty="0"/>
            </a:br>
            <a:r>
              <a:rPr lang="de-CH" sz="4000" b="1" dirty="0" smtClean="0"/>
              <a:t>   1.	Mose – seine Berufung</a:t>
            </a:r>
            <a:br>
              <a:rPr lang="de-CH" sz="4000" b="1" dirty="0" smtClean="0"/>
            </a:br>
            <a:r>
              <a:rPr lang="de-CH" sz="800" b="1" dirty="0" smtClean="0">
                <a:solidFill>
                  <a:schemeClr val="accent4">
                    <a:lumMod val="75000"/>
                  </a:schemeClr>
                </a:solidFill>
              </a:rPr>
              <a:t/>
            </a:r>
            <a:br>
              <a:rPr lang="de-CH" sz="800" b="1" dirty="0" smtClean="0">
                <a:solidFill>
                  <a:schemeClr val="accent4">
                    <a:lumMod val="75000"/>
                  </a:schemeClr>
                </a:solidFill>
              </a:rPr>
            </a:br>
            <a:r>
              <a:rPr lang="de-CH" sz="4000" b="1" dirty="0" smtClean="0">
                <a:solidFill>
                  <a:srgbClr val="D4732A"/>
                </a:solidFill>
              </a:rPr>
              <a:t>   </a:t>
            </a:r>
            <a:r>
              <a:rPr lang="de-CH" sz="4000" b="1" dirty="0"/>
              <a:t>2</a:t>
            </a:r>
            <a:r>
              <a:rPr lang="de-CH" sz="4000" b="1" dirty="0" smtClean="0"/>
              <a:t>.</a:t>
            </a:r>
            <a:r>
              <a:rPr lang="de-CH" sz="4000" b="1" dirty="0"/>
              <a:t>	</a:t>
            </a:r>
            <a:r>
              <a:rPr lang="de-CH" sz="4000" b="1" dirty="0" smtClean="0"/>
              <a:t>Mose – seine Schriften</a:t>
            </a:r>
            <a:br>
              <a:rPr lang="de-CH" sz="4000" b="1" dirty="0" smtClean="0"/>
            </a:br>
            <a:r>
              <a:rPr lang="de-CH" sz="800" b="1" dirty="0">
                <a:solidFill>
                  <a:schemeClr val="accent4">
                    <a:lumMod val="75000"/>
                  </a:schemeClr>
                </a:solidFill>
              </a:rPr>
              <a:t/>
            </a:r>
            <a:br>
              <a:rPr lang="de-CH" sz="800" b="1" dirty="0">
                <a:solidFill>
                  <a:schemeClr val="accent4">
                    <a:lumMod val="75000"/>
                  </a:schemeClr>
                </a:solidFill>
              </a:rPr>
            </a:br>
            <a:r>
              <a:rPr lang="de-CH" sz="4000" b="1" dirty="0">
                <a:solidFill>
                  <a:schemeClr val="accent4">
                    <a:lumMod val="75000"/>
                  </a:schemeClr>
                </a:solidFill>
              </a:rPr>
              <a:t>   </a:t>
            </a:r>
            <a:r>
              <a:rPr lang="de-CH" sz="4000" b="1" dirty="0" smtClean="0">
                <a:solidFill>
                  <a:srgbClr val="D4732A"/>
                </a:solidFill>
              </a:rPr>
              <a:t>3.</a:t>
            </a:r>
            <a:r>
              <a:rPr lang="de-CH" sz="4000" b="1" dirty="0">
                <a:solidFill>
                  <a:srgbClr val="D4732A"/>
                </a:solidFill>
              </a:rPr>
              <a:t> </a:t>
            </a:r>
            <a:r>
              <a:rPr lang="de-CH" sz="4000" b="1" dirty="0" smtClean="0">
                <a:solidFill>
                  <a:srgbClr val="D4732A"/>
                </a:solidFill>
              </a:rPr>
              <a:t>Mose – der Auszug aus Ägypten</a:t>
            </a:r>
            <a:r>
              <a:rPr lang="de-CH" sz="900" b="1" dirty="0"/>
              <a:t/>
            </a:r>
            <a:br>
              <a:rPr lang="de-CH" sz="900" b="1" dirty="0"/>
            </a:br>
            <a:r>
              <a:rPr lang="de-CH" sz="800" b="1" dirty="0">
                <a:solidFill>
                  <a:schemeClr val="accent4">
                    <a:lumMod val="75000"/>
                  </a:schemeClr>
                </a:solidFill>
              </a:rPr>
              <a:t/>
            </a:r>
            <a:br>
              <a:rPr lang="de-CH" sz="800" b="1" dirty="0">
                <a:solidFill>
                  <a:schemeClr val="accent4">
                    <a:lumMod val="75000"/>
                  </a:schemeClr>
                </a:solidFill>
              </a:rPr>
            </a:br>
            <a:r>
              <a:rPr lang="de-CH" sz="4000" b="1" dirty="0">
                <a:solidFill>
                  <a:schemeClr val="accent4">
                    <a:lumMod val="75000"/>
                  </a:schemeClr>
                </a:solidFill>
              </a:rPr>
              <a:t>   </a:t>
            </a:r>
            <a:r>
              <a:rPr lang="de-CH" sz="4000" b="1" dirty="0" smtClean="0"/>
              <a:t>4. Mose – die Wüstenwanderung</a:t>
            </a:r>
            <a:r>
              <a:rPr lang="de-CH" sz="4000" b="1" dirty="0"/>
              <a:t/>
            </a:r>
            <a:br>
              <a:rPr lang="de-CH" sz="4000" b="1" dirty="0"/>
            </a:br>
            <a:r>
              <a:rPr lang="de-CH" sz="800" b="1" dirty="0">
                <a:solidFill>
                  <a:schemeClr val="accent4">
                    <a:lumMod val="75000"/>
                  </a:schemeClr>
                </a:solidFill>
              </a:rPr>
              <a:t/>
            </a:r>
            <a:br>
              <a:rPr lang="de-CH" sz="800" b="1" dirty="0">
                <a:solidFill>
                  <a:schemeClr val="accent4">
                    <a:lumMod val="75000"/>
                  </a:schemeClr>
                </a:solidFill>
              </a:rPr>
            </a:br>
            <a:r>
              <a:rPr lang="de-CH" sz="4000" b="1" dirty="0">
                <a:solidFill>
                  <a:schemeClr val="accent4">
                    <a:lumMod val="75000"/>
                  </a:schemeClr>
                </a:solidFill>
              </a:rPr>
              <a:t>   </a:t>
            </a:r>
            <a:r>
              <a:rPr lang="de-CH" sz="4000" b="1" dirty="0" smtClean="0"/>
              <a:t>Schlusswort</a:t>
            </a:r>
            <a:endParaRPr lang="de-CH" sz="4000" b="1" dirty="0"/>
          </a:p>
        </p:txBody>
      </p:sp>
      <p:pic>
        <p:nvPicPr>
          <p:cNvPr id="4" name="Grafik 3" descr="http://www.calligraphy-museum.com/EditorFiles/image/News/2011/09/2011-09-28_b2.jpg"/>
          <p:cNvPicPr/>
          <p:nvPr/>
        </p:nvPicPr>
        <p:blipFill>
          <a:blip r:embed="rId3">
            <a:extLst>
              <a:ext uri="{28A0092B-C50C-407E-A947-70E740481C1C}">
                <a14:useLocalDpi xmlns:a14="http://schemas.microsoft.com/office/drawing/2010/main" val="0"/>
              </a:ext>
            </a:extLst>
          </a:blip>
          <a:srcRect/>
          <a:stretch>
            <a:fillRect/>
          </a:stretch>
        </p:blipFill>
        <p:spPr bwMode="auto">
          <a:xfrm>
            <a:off x="5940152" y="5364812"/>
            <a:ext cx="2793876" cy="1232540"/>
          </a:xfrm>
          <a:prstGeom prst="rect">
            <a:avLst/>
          </a:prstGeom>
          <a:noFill/>
          <a:ln>
            <a:noFill/>
          </a:ln>
        </p:spPr>
      </p:pic>
    </p:spTree>
    <p:custDataLst>
      <p:tags r:id="rId1"/>
    </p:custDataLst>
    <p:extLst>
      <p:ext uri="{BB962C8B-B14F-4D97-AF65-F5344CB8AC3E}">
        <p14:creationId xmlns:p14="http://schemas.microsoft.com/office/powerpoint/2010/main" val="33225429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324036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CH" sz="4000" b="1" dirty="0" smtClean="0">
                <a:solidFill>
                  <a:srgbClr val="D4732A"/>
                </a:solidFill>
              </a:rPr>
              <a:t>2Mo 3,19a: </a:t>
            </a:r>
            <a:r>
              <a:rPr lang="de-DE" sz="4000" b="1" dirty="0" smtClean="0"/>
              <a:t>Aber ich </a:t>
            </a:r>
            <a:r>
              <a:rPr lang="de-DE" sz="4000" b="1" dirty="0" err="1" smtClean="0"/>
              <a:t>weiss</a:t>
            </a:r>
            <a:r>
              <a:rPr lang="de-DE" sz="4000" b="1" dirty="0" smtClean="0"/>
              <a:t> wohl, dass der König von Ägypten euch nicht ziehen lassen wird, auch nicht durch eine starke Hand gezwungen.</a:t>
            </a:r>
            <a:endParaRPr lang="de-CH" sz="4000" b="1" dirty="0"/>
          </a:p>
        </p:txBody>
      </p:sp>
      <p:pic>
        <p:nvPicPr>
          <p:cNvPr id="2051" name="Picture 3" descr="D:\07 Egypt\Giza Pyramids\Sphinx and Mycerinus' Pyramid at sunset, tb110400484.jpg"/>
          <p:cNvPicPr>
            <a:picLocks noChangeAspect="1" noChangeArrowheads="1"/>
          </p:cNvPicPr>
          <p:nvPr/>
        </p:nvPicPr>
        <p:blipFill rotWithShape="1">
          <a:blip r:embed="rId3">
            <a:extLst>
              <a:ext uri="{28A0092B-C50C-407E-A947-70E740481C1C}">
                <a14:useLocalDpi xmlns:a14="http://schemas.microsoft.com/office/drawing/2010/main" val="0"/>
              </a:ext>
            </a:extLst>
          </a:blip>
          <a:srcRect t="15156" b="46916"/>
          <a:stretch/>
        </p:blipFill>
        <p:spPr bwMode="auto">
          <a:xfrm>
            <a:off x="395536" y="4080393"/>
            <a:ext cx="8341912" cy="23729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772691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324036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CH" sz="4000" b="1" dirty="0" smtClean="0">
                <a:solidFill>
                  <a:srgbClr val="D4732A"/>
                </a:solidFill>
              </a:rPr>
              <a:t>2Mo 3,19b: </a:t>
            </a:r>
            <a:r>
              <a:rPr lang="de-DE" sz="4000" b="1" dirty="0" smtClean="0"/>
              <a:t>Deshalb werde ich meine Hand ausstrecken und Ägypten schlagen mit all meinen Wundern, die ich in seiner Mitte tun werde.</a:t>
            </a:r>
            <a:endParaRPr lang="de-CH" sz="4000" b="1" dirty="0"/>
          </a:p>
        </p:txBody>
      </p:sp>
      <p:pic>
        <p:nvPicPr>
          <p:cNvPr id="2051" name="Picture 3" descr="D:\07 Egypt\Giza Pyramids\Sphinx and Mycerinus' Pyramid at sunset, tb110400484.jpg"/>
          <p:cNvPicPr>
            <a:picLocks noChangeAspect="1" noChangeArrowheads="1"/>
          </p:cNvPicPr>
          <p:nvPr/>
        </p:nvPicPr>
        <p:blipFill rotWithShape="1">
          <a:blip r:embed="rId3">
            <a:extLst>
              <a:ext uri="{28A0092B-C50C-407E-A947-70E740481C1C}">
                <a14:useLocalDpi xmlns:a14="http://schemas.microsoft.com/office/drawing/2010/main" val="0"/>
              </a:ext>
            </a:extLst>
          </a:blip>
          <a:srcRect t="15156" b="46916"/>
          <a:stretch/>
        </p:blipFill>
        <p:spPr bwMode="auto">
          <a:xfrm>
            <a:off x="395536" y="4080393"/>
            <a:ext cx="8341912" cy="23729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127541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MOSE VOR DEM PHARAO</a:t>
            </a:r>
            <a:endParaRPr lang="de-CH" sz="3600" b="1" dirty="0"/>
          </a:p>
        </p:txBody>
      </p:sp>
      <p:sp>
        <p:nvSpPr>
          <p:cNvPr id="7" name="Textfeld 6"/>
          <p:cNvSpPr txBox="1"/>
          <p:nvPr/>
        </p:nvSpPr>
        <p:spPr>
          <a:xfrm>
            <a:off x="5724128" y="5602014"/>
            <a:ext cx="2592288" cy="923330"/>
          </a:xfrm>
          <a:prstGeom prst="rect">
            <a:avLst/>
          </a:prstGeom>
          <a:noFill/>
        </p:spPr>
        <p:txBody>
          <a:bodyPr wrap="square" rtlCol="0">
            <a:spAutoFit/>
          </a:bodyPr>
          <a:lstStyle/>
          <a:p>
            <a:r>
              <a:rPr lang="de-CH" b="1" dirty="0" smtClean="0"/>
              <a:t>Miniaturmalerei aus der Syrischen Bibel von Paris, 6. Jahrhundert.</a:t>
            </a:r>
            <a:endParaRPr lang="de-CH" b="1" dirty="0"/>
          </a:p>
        </p:txBody>
      </p:sp>
      <p:pic>
        <p:nvPicPr>
          <p:cNvPr id="18434" name="Picture 2" descr="http://upload.wikimedia.org/wikipedia/commons/thumb/b/b5/SyriacBibleParisFolio8rrMosesBeforePharaoh.jpg/640px-SyriacBibleParisFolio8rrMosesBeforePharaoh.jpg"/>
          <p:cNvPicPr>
            <a:picLocks noChangeAspect="1" noChangeArrowheads="1"/>
          </p:cNvPicPr>
          <p:nvPr/>
        </p:nvPicPr>
        <p:blipFill rotWithShape="1">
          <a:blip r:embed="rId3">
            <a:extLst>
              <a:ext uri="{28A0092B-C50C-407E-A947-70E740481C1C}">
                <a14:useLocalDpi xmlns:a14="http://schemas.microsoft.com/office/drawing/2010/main" val="0"/>
              </a:ext>
            </a:extLst>
          </a:blip>
          <a:srcRect r="6724" b="13842"/>
          <a:stretch/>
        </p:blipFill>
        <p:spPr bwMode="auto">
          <a:xfrm>
            <a:off x="1115616" y="1411060"/>
            <a:ext cx="4464496" cy="50139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44113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324036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CH" sz="4000" b="1" dirty="0" smtClean="0">
                <a:solidFill>
                  <a:srgbClr val="D4732A"/>
                </a:solidFill>
              </a:rPr>
              <a:t>2Mo 5,2: </a:t>
            </a:r>
            <a:r>
              <a:rPr lang="de-DE" sz="4000" b="1" dirty="0" smtClean="0"/>
              <a:t>Wer ist der Herr, dass ich auf seine Stimme hören sollte […]? Ich kenne den Herrn nicht […].</a:t>
            </a:r>
            <a:endParaRPr lang="de-CH" sz="4000" b="1" dirty="0"/>
          </a:p>
        </p:txBody>
      </p:sp>
      <p:pic>
        <p:nvPicPr>
          <p:cNvPr id="2051" name="Picture 3" descr="D:\07 Egypt\Giza Pyramids\Sphinx and Mycerinus' Pyramid at sunset, tb110400484.jpg"/>
          <p:cNvPicPr>
            <a:picLocks noChangeAspect="1" noChangeArrowheads="1"/>
          </p:cNvPicPr>
          <p:nvPr/>
        </p:nvPicPr>
        <p:blipFill rotWithShape="1">
          <a:blip r:embed="rId3">
            <a:extLst>
              <a:ext uri="{28A0092B-C50C-407E-A947-70E740481C1C}">
                <a14:useLocalDpi xmlns:a14="http://schemas.microsoft.com/office/drawing/2010/main" val="0"/>
              </a:ext>
            </a:extLst>
          </a:blip>
          <a:srcRect t="15156" b="46916"/>
          <a:stretch/>
        </p:blipFill>
        <p:spPr bwMode="auto">
          <a:xfrm>
            <a:off x="395536" y="4080393"/>
            <a:ext cx="8341912" cy="23729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728370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descr="Gleise, Alte Gleise, Schienen, Bahn, Zug, Metall, Ro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 name="AutoShape 4" descr="Gleise, Alte Gleise, Schienen, Bahn, Zug, Metall, Ros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4" name="AutoShape 6" descr="Gleise, Alte Gleise, Schienen, Bahn, Zug, Metall, Ros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 name="AutoShape 8" descr="Gleise, Alte Gleise, Schienen, Bahn, Zug, Metall, Ros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7" name="AutoShape 10" descr="Gleise, Alte Gleise, Schienen, Bahn, Zug, Metall, Ros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8" name="AutoShape 12" descr="Boots, Reise, Gleis, Architektur, Schuh, Sehen, Liebe"/>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9" name="AutoShape 14" descr="Boots, Reise, Gleis, Architektur, Schuh, Sehen, Liebe"/>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 name="AutoShape 16" descr="Boots, Reise, Gleis, Architektur, Schuh, Sehen, Liebe"/>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1" name="AutoShape 18" descr="Boots, Reise, Gleis, Architektur, Schuh, Sehen, Liebe"/>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2" name="AutoShape 20" descr="Boots, Reise, Gleis, Architektur, Schuh, Sehen, Liebe"/>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3" name="AutoShape 22" descr="Boots, Reise, Gleis, Architektur, Schuh, Sehen, Liebe"/>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4" name="AutoShape 24" descr="Boots, Reise, Gleis, Architektur, Schuh, Sehen, Liebe"/>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5" name="AutoShape 26" descr="Gleise, Alte Gleise, Schienen, Bahn, Zug, Metall, Rost"/>
          <p:cNvSpPr>
            <a:spLocks noChangeAspect="1" noChangeArrowheads="1"/>
          </p:cNvSpPr>
          <p:nvPr/>
        </p:nvSpPr>
        <p:spPr bwMode="auto">
          <a:xfrm>
            <a:off x="1984375" y="168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 name="AutoShape 28" descr="Gleise, Alte Gleise, Schienen, Bahn, Zug, Metall, Rost"/>
          <p:cNvSpPr>
            <a:spLocks noChangeAspect="1" noChangeArrowheads="1"/>
          </p:cNvSpPr>
          <p:nvPr/>
        </p:nvSpPr>
        <p:spPr bwMode="auto">
          <a:xfrm>
            <a:off x="2136775" y="183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7" name="AutoShape 30" descr="Gleise, Alte Gleise, Schienen, Bahn, Zug, Metall, Rost"/>
          <p:cNvSpPr>
            <a:spLocks noChangeAspect="1" noChangeArrowheads="1"/>
          </p:cNvSpPr>
          <p:nvPr/>
        </p:nvSpPr>
        <p:spPr bwMode="auto">
          <a:xfrm>
            <a:off x="2289175" y="198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8" name="AutoShape 32" descr="Gleise, Alte Gleise, Schienen, Bahn, Zug, Metall, Rost"/>
          <p:cNvSpPr>
            <a:spLocks noChangeAspect="1" noChangeArrowheads="1"/>
          </p:cNvSpPr>
          <p:nvPr/>
        </p:nvSpPr>
        <p:spPr bwMode="auto">
          <a:xfrm>
            <a:off x="2441575" y="214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9" name="AutoShape 34" descr="Gleise, Alte Gleise, Schienen, Bahn, Zug, Metall, Rost"/>
          <p:cNvSpPr>
            <a:spLocks noChangeAspect="1" noChangeArrowheads="1"/>
          </p:cNvSpPr>
          <p:nvPr/>
        </p:nvSpPr>
        <p:spPr bwMode="auto">
          <a:xfrm>
            <a:off x="2593975" y="229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0" name="AutoShape 36" descr="Gleise, Alte Gleise, Schienen, Bahn, Zug, Metall, Rost"/>
          <p:cNvSpPr>
            <a:spLocks noChangeAspect="1" noChangeArrowheads="1"/>
          </p:cNvSpPr>
          <p:nvPr/>
        </p:nvSpPr>
        <p:spPr bwMode="auto">
          <a:xfrm>
            <a:off x="2746375" y="244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6" name="AutoShape 2" descr="Schafe, Landwirtschaft, Tiere, Landschaft, Menge"/>
          <p:cNvSpPr>
            <a:spLocks noChangeAspect="1" noChangeArrowheads="1"/>
          </p:cNvSpPr>
          <p:nvPr/>
        </p:nvSpPr>
        <p:spPr bwMode="auto">
          <a:xfrm>
            <a:off x="2898775" y="259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 name="AutoShape 4" descr="Lamm, Tierbabys, Schafe, Tier, Niedlich, Frühling"/>
          <p:cNvSpPr>
            <a:spLocks noChangeAspect="1" noChangeArrowheads="1"/>
          </p:cNvSpPr>
          <p:nvPr/>
        </p:nvSpPr>
        <p:spPr bwMode="auto">
          <a:xfrm>
            <a:off x="3051175" y="275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3" name="AutoShape 6" descr="Lamm, Tierbabys, Schafe, Tier, Niedlich, Frühling"/>
          <p:cNvSpPr>
            <a:spLocks noChangeAspect="1" noChangeArrowheads="1"/>
          </p:cNvSpPr>
          <p:nvPr/>
        </p:nvSpPr>
        <p:spPr bwMode="auto">
          <a:xfrm>
            <a:off x="3203575" y="290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 name="AutoShape 8" descr="Lamm, Tierbabys, Schafe, Tier, Niedlich, Frühling"/>
          <p:cNvSpPr>
            <a:spLocks noChangeAspect="1" noChangeArrowheads="1"/>
          </p:cNvSpPr>
          <p:nvPr/>
        </p:nvSpPr>
        <p:spPr bwMode="auto">
          <a:xfrm>
            <a:off x="3355975" y="305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 name="AutoShape 10" descr="Lamm, Tierbabys, Schafe, Tier, Niedlich, Frühling"/>
          <p:cNvSpPr>
            <a:spLocks noChangeAspect="1" noChangeArrowheads="1"/>
          </p:cNvSpPr>
          <p:nvPr/>
        </p:nvSpPr>
        <p:spPr bwMode="auto">
          <a:xfrm>
            <a:off x="3508375" y="320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6" name="AutoShape 12" descr="Lamm, Tierbabys, Schafe, Tier, Niedlich, Frühling"/>
          <p:cNvSpPr>
            <a:spLocks noChangeAspect="1" noChangeArrowheads="1"/>
          </p:cNvSpPr>
          <p:nvPr/>
        </p:nvSpPr>
        <p:spPr bwMode="auto">
          <a:xfrm>
            <a:off x="3660775" y="336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 name="AutoShape 14" descr="Lamm, Tierbabys, Schafe, Tier, Niedlich, Frühling"/>
          <p:cNvSpPr>
            <a:spLocks noChangeAspect="1" noChangeArrowheads="1"/>
          </p:cNvSpPr>
          <p:nvPr/>
        </p:nvSpPr>
        <p:spPr bwMode="auto">
          <a:xfrm>
            <a:off x="3813175" y="351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 name="AutoShape 16" descr="Lamm, Tierbabys, Schafe, Tier, Niedlich, Frühling"/>
          <p:cNvSpPr>
            <a:spLocks noChangeAspect="1" noChangeArrowheads="1"/>
          </p:cNvSpPr>
          <p:nvPr/>
        </p:nvSpPr>
        <p:spPr bwMode="auto">
          <a:xfrm>
            <a:off x="3965575" y="366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 name="AutoShape 18" descr="Lamm, Tierbabys, Schafe, Tier, Niedlich, Frühling"/>
          <p:cNvSpPr>
            <a:spLocks noChangeAspect="1" noChangeArrowheads="1"/>
          </p:cNvSpPr>
          <p:nvPr/>
        </p:nvSpPr>
        <p:spPr bwMode="auto">
          <a:xfrm>
            <a:off x="4117975" y="381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0" name="AutoShape 20" descr="Lamm, Tierbabys, Schafe, Tier, Niedlich, Frühling"/>
          <p:cNvSpPr>
            <a:spLocks noChangeAspect="1" noChangeArrowheads="1"/>
          </p:cNvSpPr>
          <p:nvPr/>
        </p:nvSpPr>
        <p:spPr bwMode="auto">
          <a:xfrm>
            <a:off x="4270375" y="397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1" name="AutoShape 2" descr="Lamm, Tierbabys, Schafe, Tier, Niedlich, Frühling"/>
          <p:cNvSpPr>
            <a:spLocks noChangeAspect="1" noChangeArrowheads="1"/>
          </p:cNvSpPr>
          <p:nvPr/>
        </p:nvSpPr>
        <p:spPr bwMode="auto">
          <a:xfrm>
            <a:off x="4422775" y="412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1" name="AutoShape 4" descr="Lamm, Tierbabys, Schafe, Tier, Niedlich, Frühling"/>
          <p:cNvSpPr>
            <a:spLocks noChangeAspect="1" noChangeArrowheads="1"/>
          </p:cNvSpPr>
          <p:nvPr/>
        </p:nvSpPr>
        <p:spPr bwMode="auto">
          <a:xfrm>
            <a:off x="4575175" y="427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2" name="AutoShape 2" descr="Sträucher, Felsen, Grün, Sand, Klippen, Hügel, Stein"/>
          <p:cNvSpPr>
            <a:spLocks noChangeAspect="1" noChangeArrowheads="1"/>
          </p:cNvSpPr>
          <p:nvPr/>
        </p:nvSpPr>
        <p:spPr bwMode="auto">
          <a:xfrm>
            <a:off x="4727575" y="442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34" name="Grafik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2906"/>
            <a:ext cx="9144000" cy="6072188"/>
          </a:xfrm>
          <a:prstGeom prst="rect">
            <a:avLst/>
          </a:prstGeom>
        </p:spPr>
      </p:pic>
    </p:spTree>
    <p:custDataLst>
      <p:tags r:id="rId1"/>
    </p:custDataLst>
    <p:extLst>
      <p:ext uri="{BB962C8B-B14F-4D97-AF65-F5344CB8AC3E}">
        <p14:creationId xmlns:p14="http://schemas.microsoft.com/office/powerpoint/2010/main" val="1072441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324036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CH" sz="4000" b="1" dirty="0" smtClean="0">
                <a:solidFill>
                  <a:srgbClr val="D4732A"/>
                </a:solidFill>
              </a:rPr>
              <a:t>5Mo 34,12: </a:t>
            </a:r>
            <a:r>
              <a:rPr lang="de-DE" sz="4000" b="1" dirty="0" smtClean="0"/>
              <a:t>… und mit all der starken Macht und mit all dem </a:t>
            </a:r>
            <a:r>
              <a:rPr lang="de-DE" sz="4000" b="1" dirty="0" err="1" smtClean="0"/>
              <a:t>Grossen</a:t>
            </a:r>
            <a:r>
              <a:rPr lang="de-DE" sz="4000" b="1" dirty="0" smtClean="0"/>
              <a:t> und Furchtbaren, das Mose vor den Augen von ganz Israel getan hat.</a:t>
            </a:r>
            <a:endParaRPr lang="de-CH" sz="4000" b="1" dirty="0"/>
          </a:p>
        </p:txBody>
      </p:sp>
      <p:pic>
        <p:nvPicPr>
          <p:cNvPr id="2051" name="Picture 3" descr="D:\07 Egypt\Giza Pyramids\Sphinx and Mycerinus' Pyramid at sunset, tb110400484.jpg"/>
          <p:cNvPicPr>
            <a:picLocks noChangeAspect="1" noChangeArrowheads="1"/>
          </p:cNvPicPr>
          <p:nvPr/>
        </p:nvPicPr>
        <p:blipFill rotWithShape="1">
          <a:blip r:embed="rId3">
            <a:extLst>
              <a:ext uri="{28A0092B-C50C-407E-A947-70E740481C1C}">
                <a14:useLocalDpi xmlns:a14="http://schemas.microsoft.com/office/drawing/2010/main" val="0"/>
              </a:ext>
            </a:extLst>
          </a:blip>
          <a:srcRect t="15156" b="46916"/>
          <a:stretch/>
        </p:blipFill>
        <p:spPr bwMode="auto">
          <a:xfrm>
            <a:off x="395536" y="4080393"/>
            <a:ext cx="8341912" cy="23729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903541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DIE FLIEGENPLAGE</a:t>
            </a:r>
            <a:endParaRPr lang="de-CH" sz="3600" b="1" dirty="0"/>
          </a:p>
        </p:txBody>
      </p:sp>
      <p:sp>
        <p:nvSpPr>
          <p:cNvPr id="7" name="Textfeld 6"/>
          <p:cNvSpPr txBox="1"/>
          <p:nvPr/>
        </p:nvSpPr>
        <p:spPr>
          <a:xfrm>
            <a:off x="6156176" y="5807005"/>
            <a:ext cx="2592288" cy="646331"/>
          </a:xfrm>
          <a:prstGeom prst="rect">
            <a:avLst/>
          </a:prstGeom>
          <a:noFill/>
        </p:spPr>
        <p:txBody>
          <a:bodyPr wrap="square" rtlCol="0">
            <a:spAutoFit/>
          </a:bodyPr>
          <a:lstStyle/>
          <a:p>
            <a:r>
              <a:rPr lang="de-CH" b="1" dirty="0" smtClean="0"/>
              <a:t>Bild: James </a:t>
            </a:r>
            <a:r>
              <a:rPr lang="de-CH" b="1" dirty="0" err="1" smtClean="0"/>
              <a:t>Tissot</a:t>
            </a:r>
            <a:r>
              <a:rPr lang="de-CH" b="1" dirty="0" smtClean="0"/>
              <a:t>,</a:t>
            </a:r>
            <a:br>
              <a:rPr lang="de-CH" b="1" dirty="0" smtClean="0"/>
            </a:br>
            <a:r>
              <a:rPr lang="de-CH" b="1" dirty="0" smtClean="0"/>
              <a:t>zwischen 1896 und 1902</a:t>
            </a:r>
            <a:endParaRPr lang="de-CH" b="1" dirty="0"/>
          </a:p>
        </p:txBody>
      </p:sp>
      <p:pic>
        <p:nvPicPr>
          <p:cNvPr id="14338" name="Picture 2" descr="http://upload.wikimedia.org/wikipedia/commons/6/65/Tissot_The_Plague_of_Fl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268759"/>
            <a:ext cx="5400600" cy="50850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478714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descr="Gleise, Alte Gleise, Schienen, Bahn, Zug, Metall, Ro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 name="AutoShape 4" descr="Gleise, Alte Gleise, Schienen, Bahn, Zug, Metall, Ros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4" name="AutoShape 6" descr="Gleise, Alte Gleise, Schienen, Bahn, Zug, Metall, Ros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 name="AutoShape 8" descr="Gleise, Alte Gleise, Schienen, Bahn, Zug, Metall, Ros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7" name="AutoShape 10" descr="Gleise, Alte Gleise, Schienen, Bahn, Zug, Metall, Ros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8" name="AutoShape 12" descr="Boots, Reise, Gleis, Architektur, Schuh, Sehen, Liebe"/>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9" name="AutoShape 14" descr="Boots, Reise, Gleis, Architektur, Schuh, Sehen, Liebe"/>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 name="AutoShape 16" descr="Boots, Reise, Gleis, Architektur, Schuh, Sehen, Liebe"/>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1" name="AutoShape 18" descr="Boots, Reise, Gleis, Architektur, Schuh, Sehen, Liebe"/>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2" name="AutoShape 20" descr="Boots, Reise, Gleis, Architektur, Schuh, Sehen, Liebe"/>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3" name="AutoShape 22" descr="Boots, Reise, Gleis, Architektur, Schuh, Sehen, Liebe"/>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4" name="AutoShape 24" descr="Boots, Reise, Gleis, Architektur, Schuh, Sehen, Liebe"/>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5" name="AutoShape 26" descr="Gleise, Alte Gleise, Schienen, Bahn, Zug, Metall, Rost"/>
          <p:cNvSpPr>
            <a:spLocks noChangeAspect="1" noChangeArrowheads="1"/>
          </p:cNvSpPr>
          <p:nvPr/>
        </p:nvSpPr>
        <p:spPr bwMode="auto">
          <a:xfrm>
            <a:off x="1984375" y="168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 name="AutoShape 28" descr="Gleise, Alte Gleise, Schienen, Bahn, Zug, Metall, Rost"/>
          <p:cNvSpPr>
            <a:spLocks noChangeAspect="1" noChangeArrowheads="1"/>
          </p:cNvSpPr>
          <p:nvPr/>
        </p:nvSpPr>
        <p:spPr bwMode="auto">
          <a:xfrm>
            <a:off x="2136775" y="183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7" name="AutoShape 30" descr="Gleise, Alte Gleise, Schienen, Bahn, Zug, Metall, Rost"/>
          <p:cNvSpPr>
            <a:spLocks noChangeAspect="1" noChangeArrowheads="1"/>
          </p:cNvSpPr>
          <p:nvPr/>
        </p:nvSpPr>
        <p:spPr bwMode="auto">
          <a:xfrm>
            <a:off x="2289175" y="198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8" name="AutoShape 32" descr="Gleise, Alte Gleise, Schienen, Bahn, Zug, Metall, Rost"/>
          <p:cNvSpPr>
            <a:spLocks noChangeAspect="1" noChangeArrowheads="1"/>
          </p:cNvSpPr>
          <p:nvPr/>
        </p:nvSpPr>
        <p:spPr bwMode="auto">
          <a:xfrm>
            <a:off x="2441575" y="214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9" name="AutoShape 34" descr="Gleise, Alte Gleise, Schienen, Bahn, Zug, Metall, Rost"/>
          <p:cNvSpPr>
            <a:spLocks noChangeAspect="1" noChangeArrowheads="1"/>
          </p:cNvSpPr>
          <p:nvPr/>
        </p:nvSpPr>
        <p:spPr bwMode="auto">
          <a:xfrm>
            <a:off x="2593975" y="229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0" name="AutoShape 36" descr="Gleise, Alte Gleise, Schienen, Bahn, Zug, Metall, Rost"/>
          <p:cNvSpPr>
            <a:spLocks noChangeAspect="1" noChangeArrowheads="1"/>
          </p:cNvSpPr>
          <p:nvPr/>
        </p:nvSpPr>
        <p:spPr bwMode="auto">
          <a:xfrm>
            <a:off x="2746375" y="244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6" name="AutoShape 2" descr="Schafe, Landwirtschaft, Tiere, Landschaft, Menge"/>
          <p:cNvSpPr>
            <a:spLocks noChangeAspect="1" noChangeArrowheads="1"/>
          </p:cNvSpPr>
          <p:nvPr/>
        </p:nvSpPr>
        <p:spPr bwMode="auto">
          <a:xfrm>
            <a:off x="2898775" y="259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 name="AutoShape 4" descr="Lamm, Tierbabys, Schafe, Tier, Niedlich, Frühling"/>
          <p:cNvSpPr>
            <a:spLocks noChangeAspect="1" noChangeArrowheads="1"/>
          </p:cNvSpPr>
          <p:nvPr/>
        </p:nvSpPr>
        <p:spPr bwMode="auto">
          <a:xfrm>
            <a:off x="3051175" y="275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3" name="AutoShape 6" descr="Lamm, Tierbabys, Schafe, Tier, Niedlich, Frühling"/>
          <p:cNvSpPr>
            <a:spLocks noChangeAspect="1" noChangeArrowheads="1"/>
          </p:cNvSpPr>
          <p:nvPr/>
        </p:nvSpPr>
        <p:spPr bwMode="auto">
          <a:xfrm>
            <a:off x="3203575" y="290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 name="AutoShape 8" descr="Lamm, Tierbabys, Schafe, Tier, Niedlich, Frühling"/>
          <p:cNvSpPr>
            <a:spLocks noChangeAspect="1" noChangeArrowheads="1"/>
          </p:cNvSpPr>
          <p:nvPr/>
        </p:nvSpPr>
        <p:spPr bwMode="auto">
          <a:xfrm>
            <a:off x="3355975" y="305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 name="AutoShape 10" descr="Lamm, Tierbabys, Schafe, Tier, Niedlich, Frühling"/>
          <p:cNvSpPr>
            <a:spLocks noChangeAspect="1" noChangeArrowheads="1"/>
          </p:cNvSpPr>
          <p:nvPr/>
        </p:nvSpPr>
        <p:spPr bwMode="auto">
          <a:xfrm>
            <a:off x="3508375" y="320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6" name="AutoShape 12" descr="Lamm, Tierbabys, Schafe, Tier, Niedlich, Frühling"/>
          <p:cNvSpPr>
            <a:spLocks noChangeAspect="1" noChangeArrowheads="1"/>
          </p:cNvSpPr>
          <p:nvPr/>
        </p:nvSpPr>
        <p:spPr bwMode="auto">
          <a:xfrm>
            <a:off x="3660775" y="336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 name="AutoShape 14" descr="Lamm, Tierbabys, Schafe, Tier, Niedlich, Frühling"/>
          <p:cNvSpPr>
            <a:spLocks noChangeAspect="1" noChangeArrowheads="1"/>
          </p:cNvSpPr>
          <p:nvPr/>
        </p:nvSpPr>
        <p:spPr bwMode="auto">
          <a:xfrm>
            <a:off x="3813175" y="351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 name="AutoShape 16" descr="Lamm, Tierbabys, Schafe, Tier, Niedlich, Frühling"/>
          <p:cNvSpPr>
            <a:spLocks noChangeAspect="1" noChangeArrowheads="1"/>
          </p:cNvSpPr>
          <p:nvPr/>
        </p:nvSpPr>
        <p:spPr bwMode="auto">
          <a:xfrm>
            <a:off x="3965575" y="366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 name="AutoShape 18" descr="Lamm, Tierbabys, Schafe, Tier, Niedlich, Frühling"/>
          <p:cNvSpPr>
            <a:spLocks noChangeAspect="1" noChangeArrowheads="1"/>
          </p:cNvSpPr>
          <p:nvPr/>
        </p:nvSpPr>
        <p:spPr bwMode="auto">
          <a:xfrm>
            <a:off x="4117975" y="381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0" name="AutoShape 20" descr="Lamm, Tierbabys, Schafe, Tier, Niedlich, Frühling"/>
          <p:cNvSpPr>
            <a:spLocks noChangeAspect="1" noChangeArrowheads="1"/>
          </p:cNvSpPr>
          <p:nvPr/>
        </p:nvSpPr>
        <p:spPr bwMode="auto">
          <a:xfrm>
            <a:off x="4270375" y="397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1" name="AutoShape 2" descr="Lamm, Tierbabys, Schafe, Tier, Niedlich, Frühling"/>
          <p:cNvSpPr>
            <a:spLocks noChangeAspect="1" noChangeArrowheads="1"/>
          </p:cNvSpPr>
          <p:nvPr/>
        </p:nvSpPr>
        <p:spPr bwMode="auto">
          <a:xfrm>
            <a:off x="4422775" y="412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1" name="AutoShape 4" descr="Lamm, Tierbabys, Schafe, Tier, Niedlich, Frühling"/>
          <p:cNvSpPr>
            <a:spLocks noChangeAspect="1" noChangeArrowheads="1"/>
          </p:cNvSpPr>
          <p:nvPr/>
        </p:nvSpPr>
        <p:spPr bwMode="auto">
          <a:xfrm>
            <a:off x="4575175" y="427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2" name="AutoShape 2" descr="Sträucher, Felsen, Grün, Sand, Klippen, Hügel, Stein"/>
          <p:cNvSpPr>
            <a:spLocks noChangeAspect="1" noChangeArrowheads="1"/>
          </p:cNvSpPr>
          <p:nvPr/>
        </p:nvSpPr>
        <p:spPr bwMode="auto">
          <a:xfrm>
            <a:off x="4727575" y="442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33" name="Grafik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custDataLst>
      <p:tags r:id="rId1"/>
    </p:custDataLst>
    <p:extLst>
      <p:ext uri="{BB962C8B-B14F-4D97-AF65-F5344CB8AC3E}">
        <p14:creationId xmlns:p14="http://schemas.microsoft.com/office/powerpoint/2010/main" val="11355462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HEKET – DIE ÄGYPTISCHE FROSCHGÖTTIN</a:t>
            </a:r>
            <a:endParaRPr lang="de-CH" sz="3600" b="1" dirty="0"/>
          </a:p>
        </p:txBody>
      </p:sp>
      <p:sp>
        <p:nvSpPr>
          <p:cNvPr id="7" name="Textfeld 6"/>
          <p:cNvSpPr txBox="1"/>
          <p:nvPr/>
        </p:nvSpPr>
        <p:spPr>
          <a:xfrm>
            <a:off x="5796136" y="5602014"/>
            <a:ext cx="2880320" cy="923330"/>
          </a:xfrm>
          <a:prstGeom prst="rect">
            <a:avLst/>
          </a:prstGeom>
          <a:noFill/>
        </p:spPr>
        <p:txBody>
          <a:bodyPr wrap="square" rtlCol="0">
            <a:spAutoFit/>
          </a:bodyPr>
          <a:lstStyle/>
          <a:p>
            <a:r>
              <a:rPr lang="de-CH" b="1" dirty="0" smtClean="0"/>
              <a:t>Statue im Cleveland Museum </a:t>
            </a:r>
            <a:r>
              <a:rPr lang="de-CH" b="1" dirty="0" err="1" smtClean="0"/>
              <a:t>of</a:t>
            </a:r>
            <a:r>
              <a:rPr lang="de-CH" b="1" dirty="0" smtClean="0"/>
              <a:t> Arts</a:t>
            </a:r>
            <a:r>
              <a:rPr lang="de-CH" dirty="0" smtClean="0"/>
              <a:t>,</a:t>
            </a:r>
          </a:p>
          <a:p>
            <a:r>
              <a:rPr lang="de-CH" dirty="0" smtClean="0"/>
              <a:t>Bild: </a:t>
            </a:r>
            <a:r>
              <a:rPr lang="de-CH" dirty="0" err="1" smtClean="0"/>
              <a:t>Wmpearl</a:t>
            </a:r>
            <a:r>
              <a:rPr lang="de-CH" dirty="0" smtClean="0"/>
              <a:t>, CC-BY-SA 3.0</a:t>
            </a:r>
            <a:endParaRPr lang="de-CH" dirty="0"/>
          </a:p>
        </p:txBody>
      </p:sp>
      <p:pic>
        <p:nvPicPr>
          <p:cNvPr id="21506" name="Picture 2" descr="http://upload.wikimedia.org/wikipedia/commons/thumb/0/02/Statue_of_Heqat%2C_c._2950_BCE%2C_travertine%2C_Cleveland_Museum_of_Art.JPG/640px-Statue_of_Heqat%2C_c._2950_BCE%2C_travertine%2C_Cleveland_Museum_of_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69" y="1412776"/>
            <a:ext cx="4628151" cy="50405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797473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DIE SIEBTE PLAGE (HAGEL)</a:t>
            </a:r>
            <a:endParaRPr lang="de-CH" sz="3600" b="1" dirty="0"/>
          </a:p>
        </p:txBody>
      </p:sp>
      <p:sp>
        <p:nvSpPr>
          <p:cNvPr id="7" name="Textfeld 6"/>
          <p:cNvSpPr txBox="1"/>
          <p:nvPr/>
        </p:nvSpPr>
        <p:spPr>
          <a:xfrm>
            <a:off x="395536" y="6300028"/>
            <a:ext cx="8352928" cy="369332"/>
          </a:xfrm>
          <a:prstGeom prst="rect">
            <a:avLst/>
          </a:prstGeom>
          <a:noFill/>
        </p:spPr>
        <p:txBody>
          <a:bodyPr wrap="square" rtlCol="0">
            <a:spAutoFit/>
          </a:bodyPr>
          <a:lstStyle/>
          <a:p>
            <a:pPr algn="ctr"/>
            <a:r>
              <a:rPr lang="de-CH" b="1" dirty="0" smtClean="0"/>
              <a:t>Bild: John Martin (1823)</a:t>
            </a:r>
            <a:endParaRPr lang="de-CH" b="1" dirty="0"/>
          </a:p>
        </p:txBody>
      </p:sp>
      <p:pic>
        <p:nvPicPr>
          <p:cNvPr id="1026" name="Picture 2" descr="https://upload.wikimedia.org/wikipedia/commons/8/8a/Martin%2C_John_-_The_Seventh_Plague_-_18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642" y="1268760"/>
            <a:ext cx="7277738" cy="49592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278465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DAS PASSAHOPFER</a:t>
            </a:r>
            <a:endParaRPr lang="de-CH" sz="3600" b="1" dirty="0"/>
          </a:p>
        </p:txBody>
      </p:sp>
      <p:sp>
        <p:nvSpPr>
          <p:cNvPr id="7" name="Textfeld 6"/>
          <p:cNvSpPr txBox="1"/>
          <p:nvPr/>
        </p:nvSpPr>
        <p:spPr>
          <a:xfrm>
            <a:off x="6411101" y="5373216"/>
            <a:ext cx="2304256" cy="1200329"/>
          </a:xfrm>
          <a:prstGeom prst="rect">
            <a:avLst/>
          </a:prstGeom>
          <a:noFill/>
        </p:spPr>
        <p:txBody>
          <a:bodyPr wrap="square" rtlCol="0">
            <a:spAutoFit/>
          </a:bodyPr>
          <a:lstStyle/>
          <a:p>
            <a:r>
              <a:rPr lang="de-CH" b="1" dirty="0" smtClean="0"/>
              <a:t>Glasfenster in </a:t>
            </a:r>
            <a:r>
              <a:rPr lang="de-CH" b="1" dirty="0" err="1" smtClean="0"/>
              <a:t>Andels</a:t>
            </a:r>
            <a:r>
              <a:rPr lang="de-CH" b="1" dirty="0" smtClean="0"/>
              <a:t>-buch (Vorarlberg), </a:t>
            </a:r>
            <a:r>
              <a:rPr lang="de-CH" dirty="0" smtClean="0"/>
              <a:t>Bild: Wolfgang Sauber, CC-BY-SA 3.0.</a:t>
            </a:r>
            <a:endParaRPr lang="de-CH" b="1" dirty="0"/>
          </a:p>
        </p:txBody>
      </p:sp>
      <p:pic>
        <p:nvPicPr>
          <p:cNvPr id="19458" name="Picture 2" descr="File:Andelsbuch Pfarrkirche - Chorfenster 3a Opf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340768"/>
            <a:ext cx="5599072" cy="51125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29059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324036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CH" sz="4000" b="1" dirty="0" smtClean="0">
                <a:solidFill>
                  <a:srgbClr val="D4732A"/>
                </a:solidFill>
              </a:rPr>
              <a:t>2Mo 12,13a: </a:t>
            </a:r>
            <a:r>
              <a:rPr lang="de-DE" sz="4000" b="1" dirty="0" smtClean="0"/>
              <a:t>Aber das Blut soll für euch zum Zeichen an den Häusern werden, in denen ihr seid. Und wenn ich das Blut sehe, dann werde ich an euch vorübergehen.</a:t>
            </a:r>
            <a:endParaRPr lang="de-CH" sz="4000" b="1" dirty="0"/>
          </a:p>
        </p:txBody>
      </p:sp>
      <p:pic>
        <p:nvPicPr>
          <p:cNvPr id="2051" name="Picture 3" descr="D:\07 Egypt\Giza Pyramids\Sphinx and Mycerinus' Pyramid at sunset, tb110400484.jpg"/>
          <p:cNvPicPr>
            <a:picLocks noChangeAspect="1" noChangeArrowheads="1"/>
          </p:cNvPicPr>
          <p:nvPr/>
        </p:nvPicPr>
        <p:blipFill rotWithShape="1">
          <a:blip r:embed="rId3">
            <a:extLst>
              <a:ext uri="{28A0092B-C50C-407E-A947-70E740481C1C}">
                <a14:useLocalDpi xmlns:a14="http://schemas.microsoft.com/office/drawing/2010/main" val="0"/>
              </a:ext>
            </a:extLst>
          </a:blip>
          <a:srcRect t="15156" b="46916"/>
          <a:stretch/>
        </p:blipFill>
        <p:spPr bwMode="auto">
          <a:xfrm>
            <a:off x="395536" y="4080393"/>
            <a:ext cx="8341912" cy="23729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520166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324036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CH" sz="4000" b="1" dirty="0" smtClean="0">
                <a:solidFill>
                  <a:srgbClr val="D4732A"/>
                </a:solidFill>
              </a:rPr>
              <a:t>2Mo 12,13b: </a:t>
            </a:r>
            <a:r>
              <a:rPr lang="de-DE" sz="4000" b="1" dirty="0" smtClean="0"/>
              <a:t>So wird keine Plage, die Verderben bringt unter euch sein, wenn ich das Land Ägypten schlage.</a:t>
            </a:r>
            <a:endParaRPr lang="de-CH" sz="4000" b="1" dirty="0"/>
          </a:p>
        </p:txBody>
      </p:sp>
      <p:pic>
        <p:nvPicPr>
          <p:cNvPr id="2051" name="Picture 3" descr="D:\07 Egypt\Giza Pyramids\Sphinx and Mycerinus' Pyramid at sunset, tb110400484.jpg"/>
          <p:cNvPicPr>
            <a:picLocks noChangeAspect="1" noChangeArrowheads="1"/>
          </p:cNvPicPr>
          <p:nvPr/>
        </p:nvPicPr>
        <p:blipFill rotWithShape="1">
          <a:blip r:embed="rId3">
            <a:extLst>
              <a:ext uri="{28A0092B-C50C-407E-A947-70E740481C1C}">
                <a14:useLocalDpi xmlns:a14="http://schemas.microsoft.com/office/drawing/2010/main" val="0"/>
              </a:ext>
            </a:extLst>
          </a:blip>
          <a:srcRect t="15156" b="46916"/>
          <a:stretch/>
        </p:blipFill>
        <p:spPr bwMode="auto">
          <a:xfrm>
            <a:off x="395536" y="4080393"/>
            <a:ext cx="8341912" cy="23729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479347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JESUS – DAS WAHRE LAMM GOTTES</a:t>
            </a:r>
            <a:endParaRPr lang="de-CH" sz="3600" b="1" dirty="0"/>
          </a:p>
        </p:txBody>
      </p:sp>
      <p:sp>
        <p:nvSpPr>
          <p:cNvPr id="7" name="Textfeld 6"/>
          <p:cNvSpPr txBox="1"/>
          <p:nvPr/>
        </p:nvSpPr>
        <p:spPr>
          <a:xfrm>
            <a:off x="6228184" y="5373216"/>
            <a:ext cx="2304256" cy="1200329"/>
          </a:xfrm>
          <a:prstGeom prst="rect">
            <a:avLst/>
          </a:prstGeom>
          <a:noFill/>
        </p:spPr>
        <p:txBody>
          <a:bodyPr wrap="square" rtlCol="0">
            <a:spAutoFit/>
          </a:bodyPr>
          <a:lstStyle/>
          <a:p>
            <a:r>
              <a:rPr lang="de-CH" b="1" dirty="0" smtClean="0"/>
              <a:t>Kirchenfenster mit dem Logo der Herrn-</a:t>
            </a:r>
            <a:r>
              <a:rPr lang="de-CH" b="1" dirty="0" err="1" smtClean="0"/>
              <a:t>huter</a:t>
            </a:r>
            <a:r>
              <a:rPr lang="de-CH" b="1" dirty="0" smtClean="0"/>
              <a:t>, </a:t>
            </a:r>
            <a:r>
              <a:rPr lang="de-CH" dirty="0" smtClean="0"/>
              <a:t>Bild: </a:t>
            </a:r>
            <a:r>
              <a:rPr lang="de-CH" dirty="0" err="1" smtClean="0"/>
              <a:t>JJackman</a:t>
            </a:r>
            <a:r>
              <a:rPr lang="de-CH" dirty="0" smtClean="0"/>
              <a:t>, CC-BY-SA 3.0.</a:t>
            </a:r>
            <a:endParaRPr lang="de-CH" b="1" dirty="0"/>
          </a:p>
        </p:txBody>
      </p:sp>
      <p:pic>
        <p:nvPicPr>
          <p:cNvPr id="23554" name="Picture 2" descr="http://upload.wikimedia.org/wikipedia/commons/c/c1/AgnusDeiWind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384" y="1412776"/>
            <a:ext cx="5041776" cy="504177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410130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DER AUSZUG AUS ÄGYPTEN</a:t>
            </a:r>
            <a:endParaRPr lang="de-CH" sz="3600" b="1" dirty="0"/>
          </a:p>
        </p:txBody>
      </p:sp>
      <p:sp>
        <p:nvSpPr>
          <p:cNvPr id="7" name="Textfeld 6"/>
          <p:cNvSpPr txBox="1"/>
          <p:nvPr/>
        </p:nvSpPr>
        <p:spPr>
          <a:xfrm>
            <a:off x="467544" y="6228020"/>
            <a:ext cx="8280920" cy="369332"/>
          </a:xfrm>
          <a:prstGeom prst="rect">
            <a:avLst/>
          </a:prstGeom>
          <a:noFill/>
        </p:spPr>
        <p:txBody>
          <a:bodyPr wrap="square" rtlCol="0">
            <a:spAutoFit/>
          </a:bodyPr>
          <a:lstStyle/>
          <a:p>
            <a:pPr algn="ctr"/>
            <a:r>
              <a:rPr lang="de-CH" b="1" dirty="0" smtClean="0"/>
              <a:t>Gemälde von David Roberts (1830)</a:t>
            </a:r>
            <a:endParaRPr lang="de-CH" b="1" dirty="0"/>
          </a:p>
        </p:txBody>
      </p:sp>
      <p:pic>
        <p:nvPicPr>
          <p:cNvPr id="26626" name="Picture 2" descr="http://upload.wikimedia.org/wikipedia/commons/thumb/6/6e/David_Roberts-IsraelitesLeavingEgypt_1828.jpg/800px-David_Roberts-IsraelitesLeavingEgypt_1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496" y="1196506"/>
            <a:ext cx="6629016" cy="49695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69522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13792" y="476672"/>
            <a:ext cx="8280920" cy="5904656"/>
          </a:xfrm>
        </p:spPr>
        <p:txBody>
          <a:bodyPr anchor="t">
            <a:normAutofit/>
          </a:bodyPr>
          <a:lstStyle/>
          <a:p>
            <a:pPr algn="l"/>
            <a:r>
              <a:rPr lang="de-CH" b="1" dirty="0" smtClean="0"/>
              <a:t>Mose und der Auszug aus Ägypten</a:t>
            </a:r>
            <a:br>
              <a:rPr lang="de-CH" b="1" dirty="0" smtClean="0"/>
            </a:br>
            <a:r>
              <a:rPr lang="de-CH" sz="2800" b="1" dirty="0">
                <a:solidFill>
                  <a:schemeClr val="accent1">
                    <a:lumMod val="75000"/>
                  </a:schemeClr>
                </a:solidFill>
              </a:rPr>
              <a:t/>
            </a:r>
            <a:br>
              <a:rPr lang="de-CH" sz="2800" b="1" dirty="0">
                <a:solidFill>
                  <a:schemeClr val="accent1">
                    <a:lumMod val="75000"/>
                  </a:schemeClr>
                </a:solidFill>
              </a:rPr>
            </a:br>
            <a:r>
              <a:rPr lang="de-CH" sz="4000" b="1" dirty="0" smtClean="0">
                <a:solidFill>
                  <a:srgbClr val="C00000"/>
                </a:solidFill>
              </a:rPr>
              <a:t>   </a:t>
            </a:r>
            <a:r>
              <a:rPr lang="de-CH" sz="4000" b="1" dirty="0" smtClean="0"/>
              <a:t>Einleitung</a:t>
            </a:r>
            <a:br>
              <a:rPr lang="de-CH" sz="4000" b="1" dirty="0" smtClean="0"/>
            </a:br>
            <a:r>
              <a:rPr lang="de-CH" sz="800" b="1" dirty="0"/>
              <a:t/>
            </a:r>
            <a:br>
              <a:rPr lang="de-CH" sz="800" b="1" dirty="0"/>
            </a:br>
            <a:r>
              <a:rPr lang="de-CH" sz="4000" b="1" dirty="0" smtClean="0"/>
              <a:t>   1.	Mose – seine Berufung</a:t>
            </a:r>
            <a:br>
              <a:rPr lang="de-CH" sz="4000" b="1" dirty="0" smtClean="0"/>
            </a:br>
            <a:r>
              <a:rPr lang="de-CH" sz="800" b="1" dirty="0" smtClean="0">
                <a:solidFill>
                  <a:schemeClr val="accent4">
                    <a:lumMod val="75000"/>
                  </a:schemeClr>
                </a:solidFill>
              </a:rPr>
              <a:t/>
            </a:r>
            <a:br>
              <a:rPr lang="de-CH" sz="800" b="1" dirty="0" smtClean="0">
                <a:solidFill>
                  <a:schemeClr val="accent4">
                    <a:lumMod val="75000"/>
                  </a:schemeClr>
                </a:solidFill>
              </a:rPr>
            </a:br>
            <a:r>
              <a:rPr lang="de-CH" sz="4000" b="1" dirty="0" smtClean="0">
                <a:solidFill>
                  <a:srgbClr val="D4732A"/>
                </a:solidFill>
              </a:rPr>
              <a:t>   </a:t>
            </a:r>
            <a:r>
              <a:rPr lang="de-CH" sz="4000" b="1" dirty="0"/>
              <a:t>2</a:t>
            </a:r>
            <a:r>
              <a:rPr lang="de-CH" sz="4000" b="1" dirty="0" smtClean="0"/>
              <a:t>.</a:t>
            </a:r>
            <a:r>
              <a:rPr lang="de-CH" sz="4000" b="1" dirty="0"/>
              <a:t>	</a:t>
            </a:r>
            <a:r>
              <a:rPr lang="de-CH" sz="4000" b="1" dirty="0" smtClean="0"/>
              <a:t>Mose – seine Schriften</a:t>
            </a:r>
            <a:br>
              <a:rPr lang="de-CH" sz="4000" b="1" dirty="0" smtClean="0"/>
            </a:br>
            <a:r>
              <a:rPr lang="de-CH" sz="800" b="1" dirty="0">
                <a:solidFill>
                  <a:schemeClr val="accent4">
                    <a:lumMod val="75000"/>
                  </a:schemeClr>
                </a:solidFill>
              </a:rPr>
              <a:t/>
            </a:r>
            <a:br>
              <a:rPr lang="de-CH" sz="800" b="1" dirty="0">
                <a:solidFill>
                  <a:schemeClr val="accent4">
                    <a:lumMod val="75000"/>
                  </a:schemeClr>
                </a:solidFill>
              </a:rPr>
            </a:br>
            <a:r>
              <a:rPr lang="de-CH" sz="4000" b="1" dirty="0">
                <a:solidFill>
                  <a:schemeClr val="accent4">
                    <a:lumMod val="75000"/>
                  </a:schemeClr>
                </a:solidFill>
              </a:rPr>
              <a:t>   </a:t>
            </a:r>
            <a:r>
              <a:rPr lang="de-CH" sz="4000" b="1" dirty="0" smtClean="0"/>
              <a:t>3.</a:t>
            </a:r>
            <a:r>
              <a:rPr lang="de-CH" sz="4000" b="1" dirty="0"/>
              <a:t> </a:t>
            </a:r>
            <a:r>
              <a:rPr lang="de-CH" sz="4000" b="1" dirty="0" smtClean="0"/>
              <a:t>Mose – der Auszug aus Ägypten</a:t>
            </a:r>
            <a:r>
              <a:rPr lang="de-CH" sz="900" b="1" dirty="0"/>
              <a:t/>
            </a:r>
            <a:br>
              <a:rPr lang="de-CH" sz="900" b="1" dirty="0"/>
            </a:br>
            <a:r>
              <a:rPr lang="de-CH" sz="800" b="1" dirty="0">
                <a:solidFill>
                  <a:schemeClr val="accent4">
                    <a:lumMod val="75000"/>
                  </a:schemeClr>
                </a:solidFill>
              </a:rPr>
              <a:t/>
            </a:r>
            <a:br>
              <a:rPr lang="de-CH" sz="800" b="1" dirty="0">
                <a:solidFill>
                  <a:schemeClr val="accent4">
                    <a:lumMod val="75000"/>
                  </a:schemeClr>
                </a:solidFill>
              </a:rPr>
            </a:br>
            <a:r>
              <a:rPr lang="de-CH" sz="4000" b="1" dirty="0">
                <a:solidFill>
                  <a:schemeClr val="accent4">
                    <a:lumMod val="75000"/>
                  </a:schemeClr>
                </a:solidFill>
              </a:rPr>
              <a:t>   </a:t>
            </a:r>
            <a:r>
              <a:rPr lang="de-CH" sz="4000" b="1" dirty="0" smtClean="0">
                <a:solidFill>
                  <a:srgbClr val="D4732A"/>
                </a:solidFill>
              </a:rPr>
              <a:t>4. Mose – die Wüstenwanderung</a:t>
            </a:r>
            <a:r>
              <a:rPr lang="de-CH" sz="4000" b="1" dirty="0">
                <a:solidFill>
                  <a:srgbClr val="D4732A"/>
                </a:solidFill>
              </a:rPr>
              <a:t/>
            </a:r>
            <a:br>
              <a:rPr lang="de-CH" sz="4000" b="1" dirty="0">
                <a:solidFill>
                  <a:srgbClr val="D4732A"/>
                </a:solidFill>
              </a:rPr>
            </a:br>
            <a:r>
              <a:rPr lang="de-CH" sz="800" b="1" dirty="0">
                <a:solidFill>
                  <a:schemeClr val="accent4">
                    <a:lumMod val="75000"/>
                  </a:schemeClr>
                </a:solidFill>
              </a:rPr>
              <a:t/>
            </a:r>
            <a:br>
              <a:rPr lang="de-CH" sz="800" b="1" dirty="0">
                <a:solidFill>
                  <a:schemeClr val="accent4">
                    <a:lumMod val="75000"/>
                  </a:schemeClr>
                </a:solidFill>
              </a:rPr>
            </a:br>
            <a:r>
              <a:rPr lang="de-CH" sz="4000" b="1" dirty="0">
                <a:solidFill>
                  <a:schemeClr val="accent4">
                    <a:lumMod val="75000"/>
                  </a:schemeClr>
                </a:solidFill>
              </a:rPr>
              <a:t>   </a:t>
            </a:r>
            <a:r>
              <a:rPr lang="de-CH" sz="4000" b="1" dirty="0" smtClean="0"/>
              <a:t>Schlusswort</a:t>
            </a:r>
            <a:endParaRPr lang="de-CH" sz="4000" b="1" dirty="0"/>
          </a:p>
        </p:txBody>
      </p:sp>
      <p:pic>
        <p:nvPicPr>
          <p:cNvPr id="4" name="Grafik 3" descr="http://www.calligraphy-museum.com/EditorFiles/image/News/2011/09/2011-09-28_b2.jpg"/>
          <p:cNvPicPr/>
          <p:nvPr/>
        </p:nvPicPr>
        <p:blipFill>
          <a:blip r:embed="rId3">
            <a:extLst>
              <a:ext uri="{28A0092B-C50C-407E-A947-70E740481C1C}">
                <a14:useLocalDpi xmlns:a14="http://schemas.microsoft.com/office/drawing/2010/main" val="0"/>
              </a:ext>
            </a:extLst>
          </a:blip>
          <a:srcRect/>
          <a:stretch>
            <a:fillRect/>
          </a:stretch>
        </p:blipFill>
        <p:spPr bwMode="auto">
          <a:xfrm>
            <a:off x="5940152" y="5364812"/>
            <a:ext cx="2793876" cy="1232540"/>
          </a:xfrm>
          <a:prstGeom prst="rect">
            <a:avLst/>
          </a:prstGeom>
          <a:noFill/>
          <a:ln>
            <a:noFill/>
          </a:ln>
        </p:spPr>
      </p:pic>
    </p:spTree>
    <p:custDataLst>
      <p:tags r:id="rId1"/>
    </p:custDataLst>
    <p:extLst>
      <p:ext uri="{BB962C8B-B14F-4D97-AF65-F5344CB8AC3E}">
        <p14:creationId xmlns:p14="http://schemas.microsoft.com/office/powerpoint/2010/main" val="3052224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13792" y="476672"/>
            <a:ext cx="8280920" cy="5904656"/>
          </a:xfrm>
        </p:spPr>
        <p:txBody>
          <a:bodyPr anchor="t">
            <a:normAutofit/>
          </a:bodyPr>
          <a:lstStyle/>
          <a:p>
            <a:pPr algn="l"/>
            <a:r>
              <a:rPr lang="de-CH" b="1" dirty="0" smtClean="0"/>
              <a:t>Mose und der Auszug aus Ägypten</a:t>
            </a:r>
            <a:br>
              <a:rPr lang="de-CH" b="1" dirty="0" smtClean="0"/>
            </a:br>
            <a:r>
              <a:rPr lang="de-CH" sz="2800" b="1" dirty="0">
                <a:solidFill>
                  <a:schemeClr val="accent1">
                    <a:lumMod val="75000"/>
                  </a:schemeClr>
                </a:solidFill>
              </a:rPr>
              <a:t/>
            </a:r>
            <a:br>
              <a:rPr lang="de-CH" sz="2800" b="1" dirty="0">
                <a:solidFill>
                  <a:schemeClr val="accent1">
                    <a:lumMod val="75000"/>
                  </a:schemeClr>
                </a:solidFill>
              </a:rPr>
            </a:br>
            <a:r>
              <a:rPr lang="de-CH" sz="4000" b="1" dirty="0" smtClean="0">
                <a:solidFill>
                  <a:schemeClr val="accent6">
                    <a:lumMod val="75000"/>
                  </a:schemeClr>
                </a:solidFill>
              </a:rPr>
              <a:t>   Einleitung</a:t>
            </a:r>
            <a:r>
              <a:rPr lang="de-CH" sz="4000" b="1" dirty="0" smtClean="0"/>
              <a:t/>
            </a:r>
            <a:br>
              <a:rPr lang="de-CH" sz="4000" b="1" dirty="0" smtClean="0"/>
            </a:br>
            <a:r>
              <a:rPr lang="de-CH" sz="800" b="1" dirty="0"/>
              <a:t/>
            </a:r>
            <a:br>
              <a:rPr lang="de-CH" sz="800" b="1" dirty="0"/>
            </a:br>
            <a:r>
              <a:rPr lang="de-CH" sz="4000" b="1" dirty="0" smtClean="0"/>
              <a:t>   1.	Mose – seine Berufung</a:t>
            </a:r>
            <a:r>
              <a:rPr lang="de-CH" sz="4000" b="1" dirty="0" smtClean="0">
                <a:solidFill>
                  <a:srgbClr val="D4732A"/>
                </a:solidFill>
              </a:rPr>
              <a:t/>
            </a:r>
            <a:br>
              <a:rPr lang="de-CH" sz="4000" b="1" dirty="0" smtClean="0">
                <a:solidFill>
                  <a:srgbClr val="D4732A"/>
                </a:solidFill>
              </a:rPr>
            </a:br>
            <a:r>
              <a:rPr lang="de-CH" sz="800" b="1" dirty="0" smtClean="0">
                <a:solidFill>
                  <a:schemeClr val="accent4">
                    <a:lumMod val="75000"/>
                  </a:schemeClr>
                </a:solidFill>
              </a:rPr>
              <a:t/>
            </a:r>
            <a:br>
              <a:rPr lang="de-CH" sz="800" b="1" dirty="0" smtClean="0">
                <a:solidFill>
                  <a:schemeClr val="accent4">
                    <a:lumMod val="75000"/>
                  </a:schemeClr>
                </a:solidFill>
              </a:rPr>
            </a:br>
            <a:r>
              <a:rPr lang="de-CH" sz="4000" b="1" dirty="0" smtClean="0">
                <a:solidFill>
                  <a:schemeClr val="accent4">
                    <a:lumMod val="75000"/>
                  </a:schemeClr>
                </a:solidFill>
              </a:rPr>
              <a:t>   </a:t>
            </a:r>
            <a:r>
              <a:rPr lang="de-CH" sz="4000" b="1" dirty="0"/>
              <a:t>2</a:t>
            </a:r>
            <a:r>
              <a:rPr lang="de-CH" sz="4000" b="1" dirty="0" smtClean="0"/>
              <a:t>.</a:t>
            </a:r>
            <a:r>
              <a:rPr lang="de-CH" sz="4000" b="1" dirty="0"/>
              <a:t>	</a:t>
            </a:r>
            <a:r>
              <a:rPr lang="de-CH" sz="4000" b="1" dirty="0" smtClean="0"/>
              <a:t>Mose – seine Schriften</a:t>
            </a:r>
            <a:br>
              <a:rPr lang="de-CH" sz="4000" b="1" dirty="0" smtClean="0"/>
            </a:br>
            <a:r>
              <a:rPr lang="de-CH" sz="800" b="1" dirty="0">
                <a:solidFill>
                  <a:schemeClr val="accent4">
                    <a:lumMod val="75000"/>
                  </a:schemeClr>
                </a:solidFill>
              </a:rPr>
              <a:t/>
            </a:r>
            <a:br>
              <a:rPr lang="de-CH" sz="800" b="1" dirty="0">
                <a:solidFill>
                  <a:schemeClr val="accent4">
                    <a:lumMod val="75000"/>
                  </a:schemeClr>
                </a:solidFill>
              </a:rPr>
            </a:br>
            <a:r>
              <a:rPr lang="de-CH" sz="4000" b="1" dirty="0">
                <a:solidFill>
                  <a:schemeClr val="accent4">
                    <a:lumMod val="75000"/>
                  </a:schemeClr>
                </a:solidFill>
              </a:rPr>
              <a:t>   </a:t>
            </a:r>
            <a:r>
              <a:rPr lang="de-CH" sz="4000" b="1" dirty="0" smtClean="0"/>
              <a:t>3.</a:t>
            </a:r>
            <a:r>
              <a:rPr lang="de-CH" sz="4000" b="1" dirty="0"/>
              <a:t> </a:t>
            </a:r>
            <a:r>
              <a:rPr lang="de-CH" sz="4000" b="1" dirty="0" smtClean="0"/>
              <a:t>Mose – der Auszug aus Ägypten</a:t>
            </a:r>
            <a:r>
              <a:rPr lang="de-CH" sz="900" b="1" dirty="0"/>
              <a:t/>
            </a:r>
            <a:br>
              <a:rPr lang="de-CH" sz="900" b="1" dirty="0"/>
            </a:br>
            <a:r>
              <a:rPr lang="de-CH" sz="800" b="1" dirty="0">
                <a:solidFill>
                  <a:schemeClr val="accent4">
                    <a:lumMod val="75000"/>
                  </a:schemeClr>
                </a:solidFill>
              </a:rPr>
              <a:t/>
            </a:r>
            <a:br>
              <a:rPr lang="de-CH" sz="800" b="1" dirty="0">
                <a:solidFill>
                  <a:schemeClr val="accent4">
                    <a:lumMod val="75000"/>
                  </a:schemeClr>
                </a:solidFill>
              </a:rPr>
            </a:br>
            <a:r>
              <a:rPr lang="de-CH" sz="4000" b="1" dirty="0">
                <a:solidFill>
                  <a:schemeClr val="accent4">
                    <a:lumMod val="75000"/>
                  </a:schemeClr>
                </a:solidFill>
              </a:rPr>
              <a:t>   </a:t>
            </a:r>
            <a:r>
              <a:rPr lang="de-CH" sz="4000" b="1" dirty="0" smtClean="0"/>
              <a:t>4. Mose – die Wüstenwanderung</a:t>
            </a:r>
            <a:r>
              <a:rPr lang="de-CH" sz="4000" b="1" dirty="0"/>
              <a:t/>
            </a:r>
            <a:br>
              <a:rPr lang="de-CH" sz="4000" b="1" dirty="0"/>
            </a:br>
            <a:r>
              <a:rPr lang="de-CH" sz="800" b="1" dirty="0">
                <a:solidFill>
                  <a:schemeClr val="accent4">
                    <a:lumMod val="75000"/>
                  </a:schemeClr>
                </a:solidFill>
              </a:rPr>
              <a:t/>
            </a:r>
            <a:br>
              <a:rPr lang="de-CH" sz="800" b="1" dirty="0">
                <a:solidFill>
                  <a:schemeClr val="accent4">
                    <a:lumMod val="75000"/>
                  </a:schemeClr>
                </a:solidFill>
              </a:rPr>
            </a:br>
            <a:r>
              <a:rPr lang="de-CH" sz="4000" b="1" dirty="0">
                <a:solidFill>
                  <a:schemeClr val="accent4">
                    <a:lumMod val="75000"/>
                  </a:schemeClr>
                </a:solidFill>
              </a:rPr>
              <a:t>   </a:t>
            </a:r>
            <a:r>
              <a:rPr lang="de-CH" sz="4000" b="1" dirty="0" smtClean="0"/>
              <a:t>Schlusswort</a:t>
            </a:r>
            <a:endParaRPr lang="de-CH" sz="4000" b="1" dirty="0"/>
          </a:p>
        </p:txBody>
      </p:sp>
      <p:pic>
        <p:nvPicPr>
          <p:cNvPr id="4" name="Grafik 3" descr="http://www.calligraphy-museum.com/EditorFiles/image/News/2011/09/2011-09-28_b2.jpg"/>
          <p:cNvPicPr/>
          <p:nvPr/>
        </p:nvPicPr>
        <p:blipFill>
          <a:blip r:embed="rId3">
            <a:extLst>
              <a:ext uri="{28A0092B-C50C-407E-A947-70E740481C1C}">
                <a14:useLocalDpi xmlns:a14="http://schemas.microsoft.com/office/drawing/2010/main" val="0"/>
              </a:ext>
            </a:extLst>
          </a:blip>
          <a:srcRect/>
          <a:stretch>
            <a:fillRect/>
          </a:stretch>
        </p:blipFill>
        <p:spPr bwMode="auto">
          <a:xfrm>
            <a:off x="5940152" y="5364812"/>
            <a:ext cx="2793876" cy="1232540"/>
          </a:xfrm>
          <a:prstGeom prst="rect">
            <a:avLst/>
          </a:prstGeom>
          <a:noFill/>
          <a:ln>
            <a:noFill/>
          </a:ln>
        </p:spPr>
      </p:pic>
    </p:spTree>
    <p:custDataLst>
      <p:tags r:id="rId1"/>
    </p:custDataLst>
    <p:extLst>
      <p:ext uri="{BB962C8B-B14F-4D97-AF65-F5344CB8AC3E}">
        <p14:creationId xmlns:p14="http://schemas.microsoft.com/office/powerpoint/2010/main" val="24458687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DER AUSZUG AUS ÄGYPTEN</a:t>
            </a:r>
            <a:endParaRPr lang="de-CH" sz="3600" b="1" dirty="0"/>
          </a:p>
        </p:txBody>
      </p:sp>
      <p:pic>
        <p:nvPicPr>
          <p:cNvPr id="10242" name="Picture 2" descr="Exodus to mtsinai of midian copy 800x653 33Midian People 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848" y="1196752"/>
            <a:ext cx="6618312" cy="5402198"/>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p:cNvSpPr/>
          <p:nvPr/>
        </p:nvSpPr>
        <p:spPr>
          <a:xfrm>
            <a:off x="4860032" y="5301208"/>
            <a:ext cx="1296145" cy="129614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FF0000"/>
              </a:solidFill>
            </a:endParaRPr>
          </a:p>
        </p:txBody>
      </p:sp>
    </p:spTree>
    <p:custDataLst>
      <p:tags r:id="rId1"/>
    </p:custDataLst>
    <p:extLst>
      <p:ext uri="{BB962C8B-B14F-4D97-AF65-F5344CB8AC3E}">
        <p14:creationId xmlns:p14="http://schemas.microsoft.com/office/powerpoint/2010/main" val="32625979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DER DURCHZUG DURCHS ROTE MEER</a:t>
            </a:r>
            <a:endParaRPr lang="de-CH" sz="3600" b="1" dirty="0"/>
          </a:p>
        </p:txBody>
      </p:sp>
      <p:sp>
        <p:nvSpPr>
          <p:cNvPr id="7" name="Textfeld 6"/>
          <p:cNvSpPr txBox="1"/>
          <p:nvPr/>
        </p:nvSpPr>
        <p:spPr>
          <a:xfrm>
            <a:off x="467544" y="6237312"/>
            <a:ext cx="8280920" cy="369332"/>
          </a:xfrm>
          <a:prstGeom prst="rect">
            <a:avLst/>
          </a:prstGeom>
          <a:noFill/>
        </p:spPr>
        <p:txBody>
          <a:bodyPr wrap="square" rtlCol="0">
            <a:spAutoFit/>
          </a:bodyPr>
          <a:lstStyle/>
          <a:p>
            <a:pPr algn="ctr"/>
            <a:r>
              <a:rPr lang="de-CH" b="1" dirty="0" smtClean="0"/>
              <a:t>Gemälde von Dr. Lidia </a:t>
            </a:r>
            <a:r>
              <a:rPr lang="de-CH" b="1" dirty="0" err="1" smtClean="0"/>
              <a:t>Kozenitzky</a:t>
            </a:r>
            <a:r>
              <a:rPr lang="de-CH" b="1" dirty="0" smtClean="0"/>
              <a:t> (2009)</a:t>
            </a:r>
            <a:endParaRPr lang="de-CH" b="1" dirty="0"/>
          </a:p>
        </p:txBody>
      </p:sp>
      <p:pic>
        <p:nvPicPr>
          <p:cNvPr id="27650" name="Picture 2" descr="File:KriatYamSoo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391" y="1186858"/>
            <a:ext cx="7149225" cy="5031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162546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5580112" y="404664"/>
            <a:ext cx="3240360" cy="1224136"/>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WASSER AUS DEM FELSEN</a:t>
            </a:r>
            <a:endParaRPr lang="de-CH" sz="3600" b="1" dirty="0"/>
          </a:p>
        </p:txBody>
      </p:sp>
      <p:sp>
        <p:nvSpPr>
          <p:cNvPr id="7" name="Textfeld 6"/>
          <p:cNvSpPr txBox="1"/>
          <p:nvPr/>
        </p:nvSpPr>
        <p:spPr>
          <a:xfrm>
            <a:off x="5436096" y="5951021"/>
            <a:ext cx="3240360" cy="646331"/>
          </a:xfrm>
          <a:prstGeom prst="rect">
            <a:avLst/>
          </a:prstGeom>
          <a:noFill/>
        </p:spPr>
        <p:txBody>
          <a:bodyPr wrap="square" rtlCol="0">
            <a:spAutoFit/>
          </a:bodyPr>
          <a:lstStyle/>
          <a:p>
            <a:r>
              <a:rPr lang="de-CH" b="1" dirty="0" smtClean="0"/>
              <a:t>Francesco </a:t>
            </a:r>
            <a:r>
              <a:rPr lang="de-CH" b="1" dirty="0" err="1" smtClean="0"/>
              <a:t>Bacchiacca</a:t>
            </a:r>
            <a:r>
              <a:rPr lang="de-CH" b="1" dirty="0" smtClean="0"/>
              <a:t>,</a:t>
            </a:r>
            <a:br>
              <a:rPr lang="de-CH" b="1" dirty="0" smtClean="0"/>
            </a:br>
            <a:r>
              <a:rPr lang="de-CH" b="1" dirty="0" smtClean="0"/>
              <a:t>um 1525</a:t>
            </a:r>
            <a:endParaRPr lang="de-CH" b="1" dirty="0"/>
          </a:p>
        </p:txBody>
      </p:sp>
      <p:pic>
        <p:nvPicPr>
          <p:cNvPr id="29698" name="Picture 2" descr="http://upload.wikimedia.org/wikipedia/commons/d/d1/Bacchiacca_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946" y="404664"/>
            <a:ext cx="4924134" cy="61218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3931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5508104" y="404664"/>
            <a:ext cx="3384376" cy="1800200"/>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DIE ISRAELITEN UND DAS HIMMELSBROT</a:t>
            </a:r>
            <a:endParaRPr lang="de-CH" sz="3600" b="1" dirty="0"/>
          </a:p>
        </p:txBody>
      </p:sp>
      <p:sp>
        <p:nvSpPr>
          <p:cNvPr id="7" name="Textfeld 6"/>
          <p:cNvSpPr txBox="1"/>
          <p:nvPr/>
        </p:nvSpPr>
        <p:spPr>
          <a:xfrm>
            <a:off x="5436096" y="5951021"/>
            <a:ext cx="3240360" cy="646331"/>
          </a:xfrm>
          <a:prstGeom prst="rect">
            <a:avLst/>
          </a:prstGeom>
          <a:noFill/>
        </p:spPr>
        <p:txBody>
          <a:bodyPr wrap="square" rtlCol="0">
            <a:spAutoFit/>
          </a:bodyPr>
          <a:lstStyle/>
          <a:p>
            <a:r>
              <a:rPr lang="de-CH" b="1" dirty="0" smtClean="0"/>
              <a:t>Bild: James </a:t>
            </a:r>
            <a:r>
              <a:rPr lang="de-CH" b="1" dirty="0" err="1" smtClean="0"/>
              <a:t>Tissot</a:t>
            </a:r>
            <a:r>
              <a:rPr lang="de-CH" b="1" dirty="0" smtClean="0"/>
              <a:t/>
            </a:r>
            <a:br>
              <a:rPr lang="de-CH" b="1" dirty="0" smtClean="0"/>
            </a:br>
            <a:r>
              <a:rPr lang="de-CH" b="1" dirty="0" smtClean="0"/>
              <a:t>(zw. 1896 und 1902)</a:t>
            </a:r>
            <a:endParaRPr lang="de-CH" b="1" dirty="0"/>
          </a:p>
        </p:txBody>
      </p:sp>
      <p:pic>
        <p:nvPicPr>
          <p:cNvPr id="2050" name="Picture 2" descr="https://upload.wikimedia.org/wikipedia/commons/5/51/Tissot_The_Gathering_of_the_Manna_%28color%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34639"/>
            <a:ext cx="4923382" cy="60186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397846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324036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CH" sz="4000" b="1" dirty="0" err="1" smtClean="0">
                <a:solidFill>
                  <a:srgbClr val="D4732A"/>
                </a:solidFill>
              </a:rPr>
              <a:t>Ps</a:t>
            </a:r>
            <a:r>
              <a:rPr lang="de-CH" sz="4000" b="1" dirty="0" smtClean="0">
                <a:solidFill>
                  <a:srgbClr val="D4732A"/>
                </a:solidFill>
              </a:rPr>
              <a:t> 103,2.8: </a:t>
            </a:r>
            <a:r>
              <a:rPr lang="de-DE" sz="4000" b="1" dirty="0" smtClean="0"/>
              <a:t>Lobe den Herrn, meine Seele, und vergiss nicht, was er dir Gutes getan hat. […] Er tat seine Wege kund dem Mose, den Söhnen Israel seine Taten.</a:t>
            </a:r>
            <a:endParaRPr lang="de-CH" sz="4000" b="1" dirty="0"/>
          </a:p>
        </p:txBody>
      </p:sp>
      <p:pic>
        <p:nvPicPr>
          <p:cNvPr id="2051" name="Picture 3" descr="D:\07 Egypt\Giza Pyramids\Sphinx and Mycerinus' Pyramid at sunset, tb110400484.jpg"/>
          <p:cNvPicPr>
            <a:picLocks noChangeAspect="1" noChangeArrowheads="1"/>
          </p:cNvPicPr>
          <p:nvPr/>
        </p:nvPicPr>
        <p:blipFill rotWithShape="1">
          <a:blip r:embed="rId3">
            <a:extLst>
              <a:ext uri="{28A0092B-C50C-407E-A947-70E740481C1C}">
                <a14:useLocalDpi xmlns:a14="http://schemas.microsoft.com/office/drawing/2010/main" val="0"/>
              </a:ext>
            </a:extLst>
          </a:blip>
          <a:srcRect t="15156" b="46916"/>
          <a:stretch/>
        </p:blipFill>
        <p:spPr bwMode="auto">
          <a:xfrm>
            <a:off x="395536" y="4080393"/>
            <a:ext cx="8341912" cy="23729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276375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MOSE UND DIE GESETZESTAFELN</a:t>
            </a:r>
            <a:endParaRPr lang="de-CH" sz="3600" b="1" dirty="0"/>
          </a:p>
        </p:txBody>
      </p:sp>
      <p:sp>
        <p:nvSpPr>
          <p:cNvPr id="7" name="Textfeld 6"/>
          <p:cNvSpPr txBox="1"/>
          <p:nvPr/>
        </p:nvSpPr>
        <p:spPr>
          <a:xfrm>
            <a:off x="5364088" y="6093296"/>
            <a:ext cx="3240360" cy="369332"/>
          </a:xfrm>
          <a:prstGeom prst="rect">
            <a:avLst/>
          </a:prstGeom>
          <a:noFill/>
        </p:spPr>
        <p:txBody>
          <a:bodyPr wrap="square" rtlCol="0">
            <a:spAutoFit/>
          </a:bodyPr>
          <a:lstStyle/>
          <a:p>
            <a:r>
              <a:rPr lang="de-CH" b="1" dirty="0" smtClean="0"/>
              <a:t>José de Ribera, 1638</a:t>
            </a:r>
            <a:endParaRPr lang="de-CH" b="1" dirty="0"/>
          </a:p>
        </p:txBody>
      </p:sp>
      <p:pic>
        <p:nvPicPr>
          <p:cNvPr id="30722" name="Picture 2" descr="http://upload.wikimedia.org/wikipedia/commons/thumb/4/4c/Moses041.jpg/320px-Moses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187985"/>
            <a:ext cx="3168352" cy="55521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2864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DER AUSZUG AUS ÄGYPTEN</a:t>
            </a:r>
            <a:endParaRPr lang="de-CH" sz="3600" b="1" dirty="0"/>
          </a:p>
        </p:txBody>
      </p:sp>
      <p:pic>
        <p:nvPicPr>
          <p:cNvPr id="10242" name="Picture 2" descr="Exodus to mtsinai of midian copy 800x653 33Midian People 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848" y="1196752"/>
            <a:ext cx="6618312" cy="5402198"/>
          </a:xfrm>
          <a:prstGeom prst="rect">
            <a:avLst/>
          </a:prstGeom>
          <a:noFill/>
          <a:extLst>
            <a:ext uri="{909E8E84-426E-40DD-AFC4-6F175D3DCCD1}">
              <a14:hiddenFill xmlns:a14="http://schemas.microsoft.com/office/drawing/2010/main">
                <a:solidFill>
                  <a:srgbClr val="FFFFFF"/>
                </a:solidFill>
              </a14:hiddenFill>
            </a:ext>
          </a:extLst>
        </p:spPr>
      </p:pic>
      <p:sp>
        <p:nvSpPr>
          <p:cNvPr id="7" name="Ellipse 6"/>
          <p:cNvSpPr/>
          <p:nvPr/>
        </p:nvSpPr>
        <p:spPr>
          <a:xfrm>
            <a:off x="5148064" y="2708920"/>
            <a:ext cx="1296145" cy="129614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FF0000"/>
              </a:solidFill>
            </a:endParaRPr>
          </a:p>
        </p:txBody>
      </p:sp>
    </p:spTree>
    <p:custDataLst>
      <p:tags r:id="rId1"/>
    </p:custDataLst>
    <p:extLst>
      <p:ext uri="{BB962C8B-B14F-4D97-AF65-F5344CB8AC3E}">
        <p14:creationId xmlns:p14="http://schemas.microsoft.com/office/powerpoint/2010/main" val="32625979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324036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CH" sz="4000" b="1" dirty="0" smtClean="0">
                <a:solidFill>
                  <a:srgbClr val="D4732A"/>
                </a:solidFill>
              </a:rPr>
              <a:t>4Mo 13,1-2: </a:t>
            </a:r>
            <a:r>
              <a:rPr lang="de-DE" sz="4000" b="1" dirty="0" smtClean="0"/>
              <a:t>Und der Herr redete zu Mose und sprach: Sende dir Männer aus, dass sie das Land Kanaan aus-kundschaften, das ich den Söhnen Israel gebe!</a:t>
            </a:r>
            <a:endParaRPr lang="de-CH" sz="4000" b="1" dirty="0"/>
          </a:p>
        </p:txBody>
      </p:sp>
      <p:pic>
        <p:nvPicPr>
          <p:cNvPr id="2051" name="Picture 3" descr="D:\07 Egypt\Giza Pyramids\Sphinx and Mycerinus' Pyramid at sunset, tb110400484.jpg"/>
          <p:cNvPicPr>
            <a:picLocks noChangeAspect="1" noChangeArrowheads="1"/>
          </p:cNvPicPr>
          <p:nvPr/>
        </p:nvPicPr>
        <p:blipFill rotWithShape="1">
          <a:blip r:embed="rId3">
            <a:extLst>
              <a:ext uri="{28A0092B-C50C-407E-A947-70E740481C1C}">
                <a14:useLocalDpi xmlns:a14="http://schemas.microsoft.com/office/drawing/2010/main" val="0"/>
              </a:ext>
            </a:extLst>
          </a:blip>
          <a:srcRect t="15156" b="46916"/>
          <a:stretch/>
        </p:blipFill>
        <p:spPr bwMode="auto">
          <a:xfrm>
            <a:off x="395536" y="4080393"/>
            <a:ext cx="8341912" cy="23729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29312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MOSE UND DIE KUNDSCHAFTER</a:t>
            </a:r>
            <a:endParaRPr lang="de-CH" sz="3600" b="1" dirty="0"/>
          </a:p>
        </p:txBody>
      </p:sp>
      <p:sp>
        <p:nvSpPr>
          <p:cNvPr id="7" name="Textfeld 6"/>
          <p:cNvSpPr txBox="1"/>
          <p:nvPr/>
        </p:nvSpPr>
        <p:spPr>
          <a:xfrm>
            <a:off x="6516216" y="5877272"/>
            <a:ext cx="2221813" cy="646331"/>
          </a:xfrm>
          <a:prstGeom prst="rect">
            <a:avLst/>
          </a:prstGeom>
          <a:noFill/>
        </p:spPr>
        <p:txBody>
          <a:bodyPr wrap="square" rtlCol="0">
            <a:spAutoFit/>
          </a:bodyPr>
          <a:lstStyle/>
          <a:p>
            <a:r>
              <a:rPr lang="de-CH" b="1" dirty="0" smtClean="0"/>
              <a:t>Giovanni </a:t>
            </a:r>
            <a:r>
              <a:rPr lang="de-CH" b="1" dirty="0" err="1" smtClean="0"/>
              <a:t>Lanfranco</a:t>
            </a:r>
            <a:r>
              <a:rPr lang="de-CH" b="1" dirty="0" smtClean="0"/>
              <a:t>, 1621-1624</a:t>
            </a:r>
            <a:endParaRPr lang="de-CH" b="1" dirty="0"/>
          </a:p>
        </p:txBody>
      </p:sp>
      <p:pic>
        <p:nvPicPr>
          <p:cNvPr id="31746" name="Picture 2" descr="http://upload.wikimedia.org/wikipedia/commons/4/44/Lanfranco_Moses_and_the_Messengers_from_Cana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268760"/>
            <a:ext cx="5886384" cy="51938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521461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324036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CH" sz="4000" b="1" dirty="0" smtClean="0">
                <a:solidFill>
                  <a:srgbClr val="D4732A"/>
                </a:solidFill>
              </a:rPr>
              <a:t>4Mo 14,2: </a:t>
            </a:r>
            <a:r>
              <a:rPr lang="de-DE" sz="4000" b="1" dirty="0" smtClean="0"/>
              <a:t>Wären wir doch im Land Ägypten gestorben, oder wären wir doch in dieser Wüste gestorben.</a:t>
            </a:r>
            <a:endParaRPr lang="de-CH" sz="4000" b="1" dirty="0"/>
          </a:p>
        </p:txBody>
      </p:sp>
      <p:pic>
        <p:nvPicPr>
          <p:cNvPr id="2051" name="Picture 3" descr="D:\07 Egypt\Giza Pyramids\Sphinx and Mycerinus' Pyramid at sunset, tb110400484.jpg"/>
          <p:cNvPicPr>
            <a:picLocks noChangeAspect="1" noChangeArrowheads="1"/>
          </p:cNvPicPr>
          <p:nvPr/>
        </p:nvPicPr>
        <p:blipFill rotWithShape="1">
          <a:blip r:embed="rId3">
            <a:extLst>
              <a:ext uri="{28A0092B-C50C-407E-A947-70E740481C1C}">
                <a14:useLocalDpi xmlns:a14="http://schemas.microsoft.com/office/drawing/2010/main" val="0"/>
              </a:ext>
            </a:extLst>
          </a:blip>
          <a:srcRect t="15156" b="46916"/>
          <a:stretch/>
        </p:blipFill>
        <p:spPr bwMode="auto">
          <a:xfrm>
            <a:off x="395536" y="4080393"/>
            <a:ext cx="8341912" cy="23729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111318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descr="Gleise, Alte Gleise, Schienen, Bahn, Zug, Metall, Ro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 name="AutoShape 4" descr="Gleise, Alte Gleise, Schienen, Bahn, Zug, Metall, Ros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4" name="AutoShape 6" descr="Gleise, Alte Gleise, Schienen, Bahn, Zug, Metall, Ros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 name="AutoShape 8" descr="Gleise, Alte Gleise, Schienen, Bahn, Zug, Metall, Ros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7" name="AutoShape 10" descr="Gleise, Alte Gleise, Schienen, Bahn, Zug, Metall, Ros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8" name="AutoShape 12" descr="Boots, Reise, Gleis, Architektur, Schuh, Sehen, Liebe"/>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9" name="AutoShape 14" descr="Boots, Reise, Gleis, Architektur, Schuh, Sehen, Liebe"/>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 name="AutoShape 16" descr="Boots, Reise, Gleis, Architektur, Schuh, Sehen, Liebe"/>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1" name="AutoShape 18" descr="Boots, Reise, Gleis, Architektur, Schuh, Sehen, Liebe"/>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2" name="AutoShape 20" descr="Boots, Reise, Gleis, Architektur, Schuh, Sehen, Liebe"/>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3" name="AutoShape 22" descr="Boots, Reise, Gleis, Architektur, Schuh, Sehen, Liebe"/>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4" name="AutoShape 24" descr="Boots, Reise, Gleis, Architektur, Schuh, Sehen, Liebe"/>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5" name="AutoShape 26" descr="Gleise, Alte Gleise, Schienen, Bahn, Zug, Metall, Rost"/>
          <p:cNvSpPr>
            <a:spLocks noChangeAspect="1" noChangeArrowheads="1"/>
          </p:cNvSpPr>
          <p:nvPr/>
        </p:nvSpPr>
        <p:spPr bwMode="auto">
          <a:xfrm>
            <a:off x="1984375" y="168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 name="AutoShape 28" descr="Gleise, Alte Gleise, Schienen, Bahn, Zug, Metall, Rost"/>
          <p:cNvSpPr>
            <a:spLocks noChangeAspect="1" noChangeArrowheads="1"/>
          </p:cNvSpPr>
          <p:nvPr/>
        </p:nvSpPr>
        <p:spPr bwMode="auto">
          <a:xfrm>
            <a:off x="2136775" y="183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7" name="AutoShape 30" descr="Gleise, Alte Gleise, Schienen, Bahn, Zug, Metall, Rost"/>
          <p:cNvSpPr>
            <a:spLocks noChangeAspect="1" noChangeArrowheads="1"/>
          </p:cNvSpPr>
          <p:nvPr/>
        </p:nvSpPr>
        <p:spPr bwMode="auto">
          <a:xfrm>
            <a:off x="2289175" y="198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8" name="AutoShape 32" descr="Gleise, Alte Gleise, Schienen, Bahn, Zug, Metall, Rost"/>
          <p:cNvSpPr>
            <a:spLocks noChangeAspect="1" noChangeArrowheads="1"/>
          </p:cNvSpPr>
          <p:nvPr/>
        </p:nvSpPr>
        <p:spPr bwMode="auto">
          <a:xfrm>
            <a:off x="2441575" y="214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9" name="AutoShape 34" descr="Gleise, Alte Gleise, Schienen, Bahn, Zug, Metall, Rost"/>
          <p:cNvSpPr>
            <a:spLocks noChangeAspect="1" noChangeArrowheads="1"/>
          </p:cNvSpPr>
          <p:nvPr/>
        </p:nvSpPr>
        <p:spPr bwMode="auto">
          <a:xfrm>
            <a:off x="2593975" y="229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0" name="AutoShape 36" descr="Gleise, Alte Gleise, Schienen, Bahn, Zug, Metall, Rost"/>
          <p:cNvSpPr>
            <a:spLocks noChangeAspect="1" noChangeArrowheads="1"/>
          </p:cNvSpPr>
          <p:nvPr/>
        </p:nvSpPr>
        <p:spPr bwMode="auto">
          <a:xfrm>
            <a:off x="2746375" y="244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21" name="Grafik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4304"/>
            <a:ext cx="9143999" cy="6091237"/>
          </a:xfrm>
          <a:prstGeom prst="rect">
            <a:avLst/>
          </a:prstGeom>
        </p:spPr>
      </p:pic>
    </p:spTree>
    <p:custDataLst>
      <p:tags r:id="rId1"/>
    </p:custDataLst>
    <p:extLst>
      <p:ext uri="{BB962C8B-B14F-4D97-AF65-F5344CB8AC3E}">
        <p14:creationId xmlns:p14="http://schemas.microsoft.com/office/powerpoint/2010/main" val="8801529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KADESCH-BARNEA</a:t>
            </a:r>
            <a:endParaRPr lang="de-CH" sz="3600" b="1" dirty="0"/>
          </a:p>
        </p:txBody>
      </p:sp>
      <p:pic>
        <p:nvPicPr>
          <p:cNvPr id="35842" name="Picture 2" descr="D:\07 Egypt\Sinai Peninsula\Kadesh Barnea from northeast, gp0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281" y="1196752"/>
            <a:ext cx="7983446" cy="536459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92897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324036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CH" sz="4000" b="1" dirty="0" err="1" smtClean="0">
                <a:solidFill>
                  <a:srgbClr val="D4732A"/>
                </a:solidFill>
              </a:rPr>
              <a:t>Hebr</a:t>
            </a:r>
            <a:r>
              <a:rPr lang="de-CH" sz="4000" b="1" dirty="0" smtClean="0">
                <a:solidFill>
                  <a:srgbClr val="D4732A"/>
                </a:solidFill>
              </a:rPr>
              <a:t> 3,7-8: </a:t>
            </a:r>
            <a:r>
              <a:rPr lang="de-DE" sz="4000" b="1" dirty="0" smtClean="0"/>
              <a:t>Deshalb, wie der Heilige Geist spricht: „Heute, wenn ihr seine Stimme hört, verhärtet eure Herzen nicht wie in der Erbitterung an dem Tage der Versuchung in der Wüste, …</a:t>
            </a:r>
            <a:endParaRPr lang="de-CH" sz="4000" b="1" dirty="0"/>
          </a:p>
        </p:txBody>
      </p:sp>
      <p:pic>
        <p:nvPicPr>
          <p:cNvPr id="2051" name="Picture 3" descr="D:\07 Egypt\Giza Pyramids\Sphinx and Mycerinus' Pyramid at sunset, tb110400484.jpg"/>
          <p:cNvPicPr>
            <a:picLocks noChangeAspect="1" noChangeArrowheads="1"/>
          </p:cNvPicPr>
          <p:nvPr/>
        </p:nvPicPr>
        <p:blipFill rotWithShape="1">
          <a:blip r:embed="rId3">
            <a:extLst>
              <a:ext uri="{28A0092B-C50C-407E-A947-70E740481C1C}">
                <a14:useLocalDpi xmlns:a14="http://schemas.microsoft.com/office/drawing/2010/main" val="0"/>
              </a:ext>
            </a:extLst>
          </a:blip>
          <a:srcRect t="15156" b="46916"/>
          <a:stretch/>
        </p:blipFill>
        <p:spPr bwMode="auto">
          <a:xfrm>
            <a:off x="395536" y="4080393"/>
            <a:ext cx="8341912" cy="23729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972915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324036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CH" sz="4000" b="1" dirty="0" err="1" smtClean="0">
                <a:solidFill>
                  <a:srgbClr val="D4732A"/>
                </a:solidFill>
              </a:rPr>
              <a:t>Hebr</a:t>
            </a:r>
            <a:r>
              <a:rPr lang="de-CH" sz="4000" b="1" dirty="0" smtClean="0">
                <a:solidFill>
                  <a:srgbClr val="D4732A"/>
                </a:solidFill>
              </a:rPr>
              <a:t> 3,9: </a:t>
            </a:r>
            <a:r>
              <a:rPr lang="de-DE" sz="4000" b="1" dirty="0" smtClean="0"/>
              <a:t>…, wo eure Väter mich versuchten, indem sie mich auf die Probe stellten, und sie sahen meine Werke vierzig Jahre.</a:t>
            </a:r>
            <a:endParaRPr lang="de-CH" sz="4000" b="1" dirty="0"/>
          </a:p>
        </p:txBody>
      </p:sp>
      <p:pic>
        <p:nvPicPr>
          <p:cNvPr id="2051" name="Picture 3" descr="D:\07 Egypt\Giza Pyramids\Sphinx and Mycerinus' Pyramid at sunset, tb110400484.jpg"/>
          <p:cNvPicPr>
            <a:picLocks noChangeAspect="1" noChangeArrowheads="1"/>
          </p:cNvPicPr>
          <p:nvPr/>
        </p:nvPicPr>
        <p:blipFill rotWithShape="1">
          <a:blip r:embed="rId3">
            <a:extLst>
              <a:ext uri="{28A0092B-C50C-407E-A947-70E740481C1C}">
                <a14:useLocalDpi xmlns:a14="http://schemas.microsoft.com/office/drawing/2010/main" val="0"/>
              </a:ext>
            </a:extLst>
          </a:blip>
          <a:srcRect t="15156" b="46916"/>
          <a:stretch/>
        </p:blipFill>
        <p:spPr bwMode="auto">
          <a:xfrm>
            <a:off x="395536" y="4080393"/>
            <a:ext cx="8341912" cy="23729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98261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324036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CH" sz="4000" b="1" dirty="0" err="1" smtClean="0">
                <a:solidFill>
                  <a:srgbClr val="D4732A"/>
                </a:solidFill>
              </a:rPr>
              <a:t>Hebr</a:t>
            </a:r>
            <a:r>
              <a:rPr lang="de-CH" sz="4000" b="1" dirty="0" smtClean="0">
                <a:solidFill>
                  <a:srgbClr val="D4732A"/>
                </a:solidFill>
              </a:rPr>
              <a:t> 3,12: </a:t>
            </a:r>
            <a:r>
              <a:rPr lang="de-DE" sz="4000" b="1" dirty="0" smtClean="0"/>
              <a:t>Seht zu, Brüder, dass nicht etwa in jemandem von euch ein böses Herz des Unglaubens sei im Abfall vom lebendigen Gott.</a:t>
            </a:r>
            <a:endParaRPr lang="de-CH" sz="4000" b="1" dirty="0"/>
          </a:p>
        </p:txBody>
      </p:sp>
      <p:pic>
        <p:nvPicPr>
          <p:cNvPr id="2051" name="Picture 3" descr="D:\07 Egypt\Giza Pyramids\Sphinx and Mycerinus' Pyramid at sunset, tb110400484.jpg"/>
          <p:cNvPicPr>
            <a:picLocks noChangeAspect="1" noChangeArrowheads="1"/>
          </p:cNvPicPr>
          <p:nvPr/>
        </p:nvPicPr>
        <p:blipFill rotWithShape="1">
          <a:blip r:embed="rId3">
            <a:extLst>
              <a:ext uri="{28A0092B-C50C-407E-A947-70E740481C1C}">
                <a14:useLocalDpi xmlns:a14="http://schemas.microsoft.com/office/drawing/2010/main" val="0"/>
              </a:ext>
            </a:extLst>
          </a:blip>
          <a:srcRect t="15156" b="46916"/>
          <a:stretch/>
        </p:blipFill>
        <p:spPr bwMode="auto">
          <a:xfrm>
            <a:off x="395536" y="4080393"/>
            <a:ext cx="8341912" cy="23729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699932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DIE SINAIWÜSTE</a:t>
            </a:r>
            <a:endParaRPr lang="de-CH" sz="3600" b="1" dirty="0"/>
          </a:p>
        </p:txBody>
      </p:sp>
      <p:pic>
        <p:nvPicPr>
          <p:cNvPr id="34818" name="Picture 2" descr="D:\07 Egypt\Sinai Peninsula\Sinai desert near Ein Hudra, Hazeroth, tb0622053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441" y="1196752"/>
            <a:ext cx="8013125" cy="53285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591242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MOSES TESTAMENT UND TOD</a:t>
            </a:r>
            <a:endParaRPr lang="de-CH" sz="3600" b="1" dirty="0"/>
          </a:p>
        </p:txBody>
      </p:sp>
      <p:sp>
        <p:nvSpPr>
          <p:cNvPr id="7" name="Textfeld 6"/>
          <p:cNvSpPr txBox="1"/>
          <p:nvPr/>
        </p:nvSpPr>
        <p:spPr>
          <a:xfrm>
            <a:off x="467544" y="6300028"/>
            <a:ext cx="8280920" cy="369332"/>
          </a:xfrm>
          <a:prstGeom prst="rect">
            <a:avLst/>
          </a:prstGeom>
          <a:noFill/>
        </p:spPr>
        <p:txBody>
          <a:bodyPr wrap="square" rtlCol="0">
            <a:spAutoFit/>
          </a:bodyPr>
          <a:lstStyle/>
          <a:p>
            <a:pPr algn="ctr"/>
            <a:r>
              <a:rPr lang="de-CH" b="1" dirty="0" smtClean="0"/>
              <a:t>Bild: Luca Signorelli (1481-82)</a:t>
            </a:r>
            <a:endParaRPr lang="de-CH" b="1" dirty="0"/>
          </a:p>
        </p:txBody>
      </p:sp>
      <p:pic>
        <p:nvPicPr>
          <p:cNvPr id="3074" name="Picture 2" descr="Signorelli, Luca - Moses's Testament and Death - 1481-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74" y="1268660"/>
            <a:ext cx="7847459" cy="49686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25035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AUSBLICK VOM BERG NEBO</a:t>
            </a:r>
            <a:endParaRPr lang="de-CH" sz="3600" b="1" dirty="0"/>
          </a:p>
        </p:txBody>
      </p:sp>
      <p:pic>
        <p:nvPicPr>
          <p:cNvPr id="33794" name="Picture 2" descr="D:\06 Jordan\Medeba Plateau\Mount Nebo valley to north, tb0318010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620" y="1268760"/>
            <a:ext cx="6912768" cy="51845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49924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13792" y="476672"/>
            <a:ext cx="8280920" cy="5904656"/>
          </a:xfrm>
        </p:spPr>
        <p:txBody>
          <a:bodyPr anchor="t">
            <a:normAutofit/>
          </a:bodyPr>
          <a:lstStyle/>
          <a:p>
            <a:pPr algn="l"/>
            <a:r>
              <a:rPr lang="de-CH" b="1" dirty="0" smtClean="0"/>
              <a:t>Mose und der Auszug aus Ägypten</a:t>
            </a:r>
            <a:br>
              <a:rPr lang="de-CH" b="1" dirty="0" smtClean="0"/>
            </a:br>
            <a:r>
              <a:rPr lang="de-CH" sz="2800" b="1" dirty="0">
                <a:solidFill>
                  <a:schemeClr val="accent1">
                    <a:lumMod val="75000"/>
                  </a:schemeClr>
                </a:solidFill>
              </a:rPr>
              <a:t/>
            </a:r>
            <a:br>
              <a:rPr lang="de-CH" sz="2800" b="1" dirty="0">
                <a:solidFill>
                  <a:schemeClr val="accent1">
                    <a:lumMod val="75000"/>
                  </a:schemeClr>
                </a:solidFill>
              </a:rPr>
            </a:br>
            <a:r>
              <a:rPr lang="de-CH" sz="4000" b="1" dirty="0" smtClean="0">
                <a:solidFill>
                  <a:srgbClr val="C00000"/>
                </a:solidFill>
              </a:rPr>
              <a:t>   </a:t>
            </a:r>
            <a:r>
              <a:rPr lang="de-CH" sz="4000" b="1" dirty="0" smtClean="0"/>
              <a:t>Einleitung</a:t>
            </a:r>
            <a:br>
              <a:rPr lang="de-CH" sz="4000" b="1" dirty="0" smtClean="0"/>
            </a:br>
            <a:r>
              <a:rPr lang="de-CH" sz="800" b="1" dirty="0"/>
              <a:t/>
            </a:r>
            <a:br>
              <a:rPr lang="de-CH" sz="800" b="1" dirty="0"/>
            </a:br>
            <a:r>
              <a:rPr lang="de-CH" sz="4000" b="1" dirty="0" smtClean="0"/>
              <a:t>   1.	Mose – seine Berufung</a:t>
            </a:r>
            <a:br>
              <a:rPr lang="de-CH" sz="4000" b="1" dirty="0" smtClean="0"/>
            </a:br>
            <a:r>
              <a:rPr lang="de-CH" sz="800" b="1" dirty="0" smtClean="0">
                <a:solidFill>
                  <a:schemeClr val="accent4">
                    <a:lumMod val="75000"/>
                  </a:schemeClr>
                </a:solidFill>
              </a:rPr>
              <a:t/>
            </a:r>
            <a:br>
              <a:rPr lang="de-CH" sz="800" b="1" dirty="0" smtClean="0">
                <a:solidFill>
                  <a:schemeClr val="accent4">
                    <a:lumMod val="75000"/>
                  </a:schemeClr>
                </a:solidFill>
              </a:rPr>
            </a:br>
            <a:r>
              <a:rPr lang="de-CH" sz="4000" b="1" dirty="0" smtClean="0">
                <a:solidFill>
                  <a:srgbClr val="D4732A"/>
                </a:solidFill>
              </a:rPr>
              <a:t>   </a:t>
            </a:r>
            <a:r>
              <a:rPr lang="de-CH" sz="4000" b="1" dirty="0"/>
              <a:t>2</a:t>
            </a:r>
            <a:r>
              <a:rPr lang="de-CH" sz="4000" b="1" dirty="0" smtClean="0"/>
              <a:t>.</a:t>
            </a:r>
            <a:r>
              <a:rPr lang="de-CH" sz="4000" b="1" dirty="0"/>
              <a:t>	</a:t>
            </a:r>
            <a:r>
              <a:rPr lang="de-CH" sz="4000" b="1" dirty="0" smtClean="0"/>
              <a:t>Mose – seine Schriften</a:t>
            </a:r>
            <a:br>
              <a:rPr lang="de-CH" sz="4000" b="1" dirty="0" smtClean="0"/>
            </a:br>
            <a:r>
              <a:rPr lang="de-CH" sz="800" b="1" dirty="0">
                <a:solidFill>
                  <a:schemeClr val="accent4">
                    <a:lumMod val="75000"/>
                  </a:schemeClr>
                </a:solidFill>
              </a:rPr>
              <a:t/>
            </a:r>
            <a:br>
              <a:rPr lang="de-CH" sz="800" b="1" dirty="0">
                <a:solidFill>
                  <a:schemeClr val="accent4">
                    <a:lumMod val="75000"/>
                  </a:schemeClr>
                </a:solidFill>
              </a:rPr>
            </a:br>
            <a:r>
              <a:rPr lang="de-CH" sz="4000" b="1" dirty="0">
                <a:solidFill>
                  <a:schemeClr val="accent4">
                    <a:lumMod val="75000"/>
                  </a:schemeClr>
                </a:solidFill>
              </a:rPr>
              <a:t>   </a:t>
            </a:r>
            <a:r>
              <a:rPr lang="de-CH" sz="4000" b="1" dirty="0" smtClean="0"/>
              <a:t>3.</a:t>
            </a:r>
            <a:r>
              <a:rPr lang="de-CH" sz="4000" b="1" dirty="0"/>
              <a:t> </a:t>
            </a:r>
            <a:r>
              <a:rPr lang="de-CH" sz="4000" b="1" dirty="0" smtClean="0"/>
              <a:t>Mose – der Auszug aus Ägypten</a:t>
            </a:r>
            <a:r>
              <a:rPr lang="de-CH" sz="900" b="1" dirty="0"/>
              <a:t/>
            </a:r>
            <a:br>
              <a:rPr lang="de-CH" sz="900" b="1" dirty="0"/>
            </a:br>
            <a:r>
              <a:rPr lang="de-CH" sz="800" b="1" dirty="0">
                <a:solidFill>
                  <a:schemeClr val="accent4">
                    <a:lumMod val="75000"/>
                  </a:schemeClr>
                </a:solidFill>
              </a:rPr>
              <a:t/>
            </a:r>
            <a:br>
              <a:rPr lang="de-CH" sz="800" b="1" dirty="0">
                <a:solidFill>
                  <a:schemeClr val="accent4">
                    <a:lumMod val="75000"/>
                  </a:schemeClr>
                </a:solidFill>
              </a:rPr>
            </a:br>
            <a:r>
              <a:rPr lang="de-CH" sz="4000" b="1" dirty="0">
                <a:solidFill>
                  <a:schemeClr val="accent4">
                    <a:lumMod val="75000"/>
                  </a:schemeClr>
                </a:solidFill>
              </a:rPr>
              <a:t>   </a:t>
            </a:r>
            <a:r>
              <a:rPr lang="de-CH" sz="4000" b="1" dirty="0" smtClean="0"/>
              <a:t>4. Mose – die Wüstenwanderung</a:t>
            </a:r>
            <a:r>
              <a:rPr lang="de-CH" sz="4000" b="1" dirty="0">
                <a:solidFill>
                  <a:srgbClr val="D4732A"/>
                </a:solidFill>
              </a:rPr>
              <a:t/>
            </a:r>
            <a:br>
              <a:rPr lang="de-CH" sz="4000" b="1" dirty="0">
                <a:solidFill>
                  <a:srgbClr val="D4732A"/>
                </a:solidFill>
              </a:rPr>
            </a:br>
            <a:r>
              <a:rPr lang="de-CH" sz="800" b="1" dirty="0">
                <a:solidFill>
                  <a:schemeClr val="accent4">
                    <a:lumMod val="75000"/>
                  </a:schemeClr>
                </a:solidFill>
              </a:rPr>
              <a:t/>
            </a:r>
            <a:br>
              <a:rPr lang="de-CH" sz="800" b="1" dirty="0">
                <a:solidFill>
                  <a:schemeClr val="accent4">
                    <a:lumMod val="75000"/>
                  </a:schemeClr>
                </a:solidFill>
              </a:rPr>
            </a:br>
            <a:r>
              <a:rPr lang="de-CH" sz="4000" b="1" dirty="0">
                <a:solidFill>
                  <a:schemeClr val="accent4">
                    <a:lumMod val="75000"/>
                  </a:schemeClr>
                </a:solidFill>
              </a:rPr>
              <a:t>   </a:t>
            </a:r>
            <a:r>
              <a:rPr lang="de-CH" sz="4000" b="1" dirty="0" smtClean="0">
                <a:solidFill>
                  <a:srgbClr val="D4732A"/>
                </a:solidFill>
              </a:rPr>
              <a:t>Schlusswort</a:t>
            </a:r>
            <a:endParaRPr lang="de-CH" sz="4000" b="1" dirty="0">
              <a:solidFill>
                <a:srgbClr val="D4732A"/>
              </a:solidFill>
            </a:endParaRPr>
          </a:p>
        </p:txBody>
      </p:sp>
      <p:pic>
        <p:nvPicPr>
          <p:cNvPr id="4" name="Grafik 3" descr="http://www.calligraphy-museum.com/EditorFiles/image/News/2011/09/2011-09-28_b2.jpg"/>
          <p:cNvPicPr/>
          <p:nvPr/>
        </p:nvPicPr>
        <p:blipFill>
          <a:blip r:embed="rId3">
            <a:extLst>
              <a:ext uri="{28A0092B-C50C-407E-A947-70E740481C1C}">
                <a14:useLocalDpi xmlns:a14="http://schemas.microsoft.com/office/drawing/2010/main" val="0"/>
              </a:ext>
            </a:extLst>
          </a:blip>
          <a:srcRect/>
          <a:stretch>
            <a:fillRect/>
          </a:stretch>
        </p:blipFill>
        <p:spPr bwMode="auto">
          <a:xfrm>
            <a:off x="5940152" y="5364812"/>
            <a:ext cx="2793876" cy="1232540"/>
          </a:xfrm>
          <a:prstGeom prst="rect">
            <a:avLst/>
          </a:prstGeom>
          <a:noFill/>
          <a:ln>
            <a:noFill/>
          </a:ln>
        </p:spPr>
      </p:pic>
    </p:spTree>
    <p:custDataLst>
      <p:tags r:id="rId1"/>
    </p:custDataLst>
    <p:extLst>
      <p:ext uri="{BB962C8B-B14F-4D97-AF65-F5344CB8AC3E}">
        <p14:creationId xmlns:p14="http://schemas.microsoft.com/office/powerpoint/2010/main" val="17657819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DER AUSZUG AUS ÄGYPTEN</a:t>
            </a:r>
            <a:endParaRPr lang="de-CH" sz="3600" b="1" dirty="0"/>
          </a:p>
        </p:txBody>
      </p:sp>
      <p:sp>
        <p:nvSpPr>
          <p:cNvPr id="7" name="Textfeld 6"/>
          <p:cNvSpPr txBox="1"/>
          <p:nvPr/>
        </p:nvSpPr>
        <p:spPr>
          <a:xfrm>
            <a:off x="467544" y="6300028"/>
            <a:ext cx="8280920" cy="369332"/>
          </a:xfrm>
          <a:prstGeom prst="rect">
            <a:avLst/>
          </a:prstGeom>
          <a:noFill/>
        </p:spPr>
        <p:txBody>
          <a:bodyPr wrap="square" rtlCol="0">
            <a:spAutoFit/>
          </a:bodyPr>
          <a:lstStyle/>
          <a:p>
            <a:pPr algn="ctr"/>
            <a:r>
              <a:rPr lang="de-CH" b="1" dirty="0" smtClean="0"/>
              <a:t>Bild: </a:t>
            </a:r>
            <a:r>
              <a:rPr lang="de-CH" b="1" dirty="0" err="1" smtClean="0"/>
              <a:t>Herrad</a:t>
            </a:r>
            <a:r>
              <a:rPr lang="de-CH" b="1" dirty="0" smtClean="0"/>
              <a:t> von Landsberg (1180), </a:t>
            </a:r>
            <a:r>
              <a:rPr lang="de-CH" b="1" dirty="0" err="1" smtClean="0"/>
              <a:t>Hortus</a:t>
            </a:r>
            <a:r>
              <a:rPr lang="de-CH" b="1" dirty="0" smtClean="0"/>
              <a:t> </a:t>
            </a:r>
            <a:r>
              <a:rPr lang="de-CH" b="1" dirty="0" err="1" smtClean="0"/>
              <a:t>Deliciarum</a:t>
            </a:r>
            <a:endParaRPr lang="de-CH" b="1" dirty="0"/>
          </a:p>
        </p:txBody>
      </p:sp>
      <p:pic>
        <p:nvPicPr>
          <p:cNvPr id="4098" name="Picture 2" descr="https://upload.wikimedia.org/wikipedia/commons/thumb/4/4f/Hortus_Deliciarum%2C_Moses_f%C3%BChrt_das_Volk_Israel_durch_das_Rote_Meer.JPG/1280px-Hortus_Deliciarum%2C_Moses_f%C3%BChrt_das_Volk_Israel_durch_das_Rote_Me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196752"/>
            <a:ext cx="7056784" cy="50449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029221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324036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CH" sz="4000" b="1" dirty="0" smtClean="0">
                <a:solidFill>
                  <a:srgbClr val="D4732A"/>
                </a:solidFill>
              </a:rPr>
              <a:t>5Mo 32,3-4a: </a:t>
            </a:r>
            <a:r>
              <a:rPr lang="de-DE" sz="4000" b="1" dirty="0" smtClean="0"/>
              <a:t>Denn ich will den Namen des Herrn verkünden: Gebt unserem Gott die Ehre! Er ist der Fels; vollkommen ist sein Tun; ja, alle seine Wege sind gerecht.</a:t>
            </a:r>
            <a:endParaRPr lang="de-CH" sz="4000" b="1" dirty="0"/>
          </a:p>
        </p:txBody>
      </p:sp>
      <p:pic>
        <p:nvPicPr>
          <p:cNvPr id="2051" name="Picture 3" descr="D:\07 Egypt\Giza Pyramids\Sphinx and Mycerinus' Pyramid at sunset, tb110400484.jpg"/>
          <p:cNvPicPr>
            <a:picLocks noChangeAspect="1" noChangeArrowheads="1"/>
          </p:cNvPicPr>
          <p:nvPr/>
        </p:nvPicPr>
        <p:blipFill rotWithShape="1">
          <a:blip r:embed="rId3">
            <a:extLst>
              <a:ext uri="{28A0092B-C50C-407E-A947-70E740481C1C}">
                <a14:useLocalDpi xmlns:a14="http://schemas.microsoft.com/office/drawing/2010/main" val="0"/>
              </a:ext>
            </a:extLst>
          </a:blip>
          <a:srcRect t="15156" b="46916"/>
          <a:stretch/>
        </p:blipFill>
        <p:spPr bwMode="auto">
          <a:xfrm>
            <a:off x="395536" y="4080393"/>
            <a:ext cx="8341912" cy="23729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36147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332656"/>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DIE «BIBLIOTHECA DIVINA»</a:t>
            </a:r>
            <a:endParaRPr lang="de-CH" sz="3600" b="1" dirty="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7724" y="1171437"/>
            <a:ext cx="5040560" cy="5353907"/>
          </a:xfrm>
          <a:prstGeom prst="rect">
            <a:avLst/>
          </a:prstGeom>
        </p:spPr>
      </p:pic>
      <p:sp>
        <p:nvSpPr>
          <p:cNvPr id="7" name="Textfeld 6"/>
          <p:cNvSpPr txBox="1"/>
          <p:nvPr/>
        </p:nvSpPr>
        <p:spPr>
          <a:xfrm>
            <a:off x="2999457" y="6443425"/>
            <a:ext cx="3217093" cy="276999"/>
          </a:xfrm>
          <a:prstGeom prst="rect">
            <a:avLst/>
          </a:prstGeom>
          <a:noFill/>
        </p:spPr>
        <p:txBody>
          <a:bodyPr wrap="square" rtlCol="0">
            <a:spAutoFit/>
          </a:bodyPr>
          <a:lstStyle/>
          <a:p>
            <a:pPr algn="r"/>
            <a:r>
              <a:rPr lang="de-CH" sz="1200" dirty="0" smtClean="0"/>
              <a:t>Bild aus: DOWLEY, Der grosse Bibelführer, S. 6.</a:t>
            </a:r>
            <a:endParaRPr lang="de-CH" sz="1200" dirty="0"/>
          </a:p>
        </p:txBody>
      </p:sp>
      <p:sp>
        <p:nvSpPr>
          <p:cNvPr id="2" name="Ellipse 1"/>
          <p:cNvSpPr/>
          <p:nvPr/>
        </p:nvSpPr>
        <p:spPr>
          <a:xfrm>
            <a:off x="3923927" y="1124744"/>
            <a:ext cx="1008113" cy="1296144"/>
          </a:xfrm>
          <a:prstGeom prst="ellipse">
            <a:avLst/>
          </a:prstGeom>
          <a:noFill/>
          <a:ln w="762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custDataLst>
      <p:tags r:id="rId1"/>
    </p:custDataLst>
    <p:extLst>
      <p:ext uri="{BB962C8B-B14F-4D97-AF65-F5344CB8AC3E}">
        <p14:creationId xmlns:p14="http://schemas.microsoft.com/office/powerpoint/2010/main" val="36212367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0524" y="2522634"/>
            <a:ext cx="8064896" cy="1781954"/>
          </a:xfrm>
          <a:prstGeom prst="rect">
            <a:avLst/>
          </a:prstGeom>
          <a:solidFill>
            <a:schemeClr val="accent6">
              <a:lumMod val="75000"/>
              <a:alpha val="10000"/>
            </a:schemeClr>
          </a:solidFill>
        </p:spPr>
        <p:txBody>
          <a:bodyPr wrap="square" tIns="288000" bIns="288000" rtlCol="0">
            <a:spAutoFit/>
          </a:bodyPr>
          <a:lstStyle/>
          <a:p>
            <a:pPr algn="ctr"/>
            <a:r>
              <a:rPr lang="de-CH" sz="4000" b="1" dirty="0" smtClean="0"/>
              <a:t>Mose und der Auszug aus Ägypten</a:t>
            </a:r>
            <a:endParaRPr lang="de-CH" sz="4000" b="1" dirty="0" smtClean="0"/>
          </a:p>
          <a:p>
            <a:pPr algn="ctr"/>
            <a:r>
              <a:rPr lang="de-CH" sz="3600" b="1" dirty="0" smtClean="0">
                <a:solidFill>
                  <a:schemeClr val="bg1">
                    <a:lumMod val="50000"/>
                  </a:schemeClr>
                </a:solidFill>
              </a:rPr>
              <a:t>(Bibelkurs, Teil 06/24)</a:t>
            </a:r>
            <a:endParaRPr lang="de-CH" sz="3600" b="1" dirty="0">
              <a:solidFill>
                <a:schemeClr val="bg1">
                  <a:lumMod val="50000"/>
                </a:schemeClr>
              </a:solidFill>
            </a:endParaRPr>
          </a:p>
        </p:txBody>
      </p:sp>
    </p:spTree>
    <p:custDataLst>
      <p:tags r:id="rId1"/>
    </p:custDataLst>
    <p:extLst>
      <p:ext uri="{BB962C8B-B14F-4D97-AF65-F5344CB8AC3E}">
        <p14:creationId xmlns:p14="http://schemas.microsoft.com/office/powerpoint/2010/main" val="3323478601"/>
      </p:ext>
    </p:extLst>
  </p:cSld>
  <p:clrMapOvr>
    <a:masterClrMapping/>
  </p:clrMapOvr>
  <mc:AlternateContent xmlns:mc="http://schemas.openxmlformats.org/markup-compatibility/2006" xmlns:p14="http://schemas.microsoft.com/office/powerpoint/2010/main">
    <mc:Choice Requires="p14">
      <p:transition p14:dur="0" advTm="12214"/>
    </mc:Choice>
    <mc:Fallback xmlns="">
      <p:transition advTm="12214"/>
    </mc:Fallback>
  </mc:AlternateContent>
  <p:timing>
    <p:tnLst>
      <p:par>
        <p:cTn id="1" dur="indefinite" restart="never" nodeType="tmRoot"/>
      </p:par>
    </p:tnLst>
  </p:timing>
  <p:extLst mod="1">
    <p:ext uri="{E180D4A7-C9FB-4DFB-919C-405C955672EB}">
      <p14:showEvtLst xmlns:p14="http://schemas.microsoft.com/office/powerpoint/2010/main">
        <p14:playEvt time="0"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95536" y="404664"/>
            <a:ext cx="8424936" cy="576064"/>
          </a:xfrm>
          <a:prstGeom prst="rect">
            <a:avLst/>
          </a:prstGeom>
          <a:solidFill>
            <a:srgbClr val="FFFFFF">
              <a:alpha val="60000"/>
            </a:srgbClr>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3600" b="1" dirty="0" smtClean="0"/>
              <a:t>MOSE – DER KNECHT GOTTES</a:t>
            </a:r>
            <a:endParaRPr lang="de-CH" sz="3600" b="1" dirty="0"/>
          </a:p>
        </p:txBody>
      </p:sp>
      <p:pic>
        <p:nvPicPr>
          <p:cNvPr id="1026" name="Picture 2" descr="File:San Pietro in Vincoli Rome 2011 14.jpg"/>
          <p:cNvPicPr>
            <a:picLocks noChangeAspect="1" noChangeArrowheads="1"/>
          </p:cNvPicPr>
          <p:nvPr/>
        </p:nvPicPr>
        <p:blipFill rotWithShape="1">
          <a:blip r:embed="rId3">
            <a:extLst>
              <a:ext uri="{28A0092B-C50C-407E-A947-70E740481C1C}">
                <a14:useLocalDpi xmlns:a14="http://schemas.microsoft.com/office/drawing/2010/main" val="0"/>
              </a:ext>
            </a:extLst>
          </a:blip>
          <a:srcRect t="18634" b="5811"/>
          <a:stretch/>
        </p:blipFill>
        <p:spPr bwMode="auto">
          <a:xfrm>
            <a:off x="467544" y="1285641"/>
            <a:ext cx="4392488" cy="5123491"/>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5076056" y="5602014"/>
            <a:ext cx="3672408" cy="923330"/>
          </a:xfrm>
          <a:prstGeom prst="rect">
            <a:avLst/>
          </a:prstGeom>
          <a:noFill/>
        </p:spPr>
        <p:txBody>
          <a:bodyPr wrap="square" rtlCol="0">
            <a:spAutoFit/>
          </a:bodyPr>
          <a:lstStyle/>
          <a:p>
            <a:pPr algn="just"/>
            <a:r>
              <a:rPr lang="de-CH" b="1" dirty="0" err="1" smtClean="0"/>
              <a:t>Mosesstatue</a:t>
            </a:r>
            <a:r>
              <a:rPr lang="de-CH" b="1" dirty="0" smtClean="0"/>
              <a:t> von Michelangelo für das Grab von Papst Julius II. in der Basilika San Pietro in </a:t>
            </a:r>
            <a:r>
              <a:rPr lang="de-CH" b="1" dirty="0" err="1" smtClean="0"/>
              <a:t>Vincoli</a:t>
            </a:r>
            <a:r>
              <a:rPr lang="de-CH" b="1" dirty="0" smtClean="0"/>
              <a:t>, Rom.</a:t>
            </a:r>
            <a:endParaRPr lang="de-CH" b="1" dirty="0"/>
          </a:p>
        </p:txBody>
      </p:sp>
    </p:spTree>
    <p:custDataLst>
      <p:tags r:id="rId1"/>
    </p:custDataLst>
    <p:extLst>
      <p:ext uri="{BB962C8B-B14F-4D97-AF65-F5344CB8AC3E}">
        <p14:creationId xmlns:p14="http://schemas.microsoft.com/office/powerpoint/2010/main" val="30877638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13792" y="476672"/>
            <a:ext cx="8280920" cy="5904656"/>
          </a:xfrm>
        </p:spPr>
        <p:txBody>
          <a:bodyPr anchor="t">
            <a:normAutofit/>
          </a:bodyPr>
          <a:lstStyle/>
          <a:p>
            <a:pPr algn="l"/>
            <a:r>
              <a:rPr lang="de-CH" b="1" dirty="0" smtClean="0"/>
              <a:t>Mose und der Auszug aus Ägypten</a:t>
            </a:r>
            <a:br>
              <a:rPr lang="de-CH" b="1" dirty="0" smtClean="0"/>
            </a:br>
            <a:r>
              <a:rPr lang="de-CH" sz="2800" b="1" dirty="0">
                <a:solidFill>
                  <a:schemeClr val="accent1">
                    <a:lumMod val="75000"/>
                  </a:schemeClr>
                </a:solidFill>
              </a:rPr>
              <a:t/>
            </a:r>
            <a:br>
              <a:rPr lang="de-CH" sz="2800" b="1" dirty="0">
                <a:solidFill>
                  <a:schemeClr val="accent1">
                    <a:lumMod val="75000"/>
                  </a:schemeClr>
                </a:solidFill>
              </a:rPr>
            </a:br>
            <a:r>
              <a:rPr lang="de-CH" sz="4000" b="1" dirty="0" smtClean="0">
                <a:solidFill>
                  <a:srgbClr val="C00000"/>
                </a:solidFill>
              </a:rPr>
              <a:t>   </a:t>
            </a:r>
            <a:r>
              <a:rPr lang="de-CH" sz="4000" b="1" dirty="0" smtClean="0"/>
              <a:t>Einleitung</a:t>
            </a:r>
            <a:br>
              <a:rPr lang="de-CH" sz="4000" b="1" dirty="0" smtClean="0"/>
            </a:br>
            <a:r>
              <a:rPr lang="de-CH" sz="800" b="1" dirty="0"/>
              <a:t/>
            </a:r>
            <a:br>
              <a:rPr lang="de-CH" sz="800" b="1" dirty="0"/>
            </a:br>
            <a:r>
              <a:rPr lang="de-CH" sz="4000" b="1" dirty="0" smtClean="0"/>
              <a:t>   </a:t>
            </a:r>
            <a:r>
              <a:rPr lang="de-CH" sz="4000" b="1" dirty="0" smtClean="0">
                <a:solidFill>
                  <a:srgbClr val="D4732A"/>
                </a:solidFill>
              </a:rPr>
              <a:t>1.	Mose – seine Berufung</a:t>
            </a:r>
            <a:br>
              <a:rPr lang="de-CH" sz="4000" b="1" dirty="0" smtClean="0">
                <a:solidFill>
                  <a:srgbClr val="D4732A"/>
                </a:solidFill>
              </a:rPr>
            </a:br>
            <a:r>
              <a:rPr lang="de-CH" sz="800" b="1" dirty="0" smtClean="0">
                <a:solidFill>
                  <a:schemeClr val="accent4">
                    <a:lumMod val="75000"/>
                  </a:schemeClr>
                </a:solidFill>
              </a:rPr>
              <a:t/>
            </a:r>
            <a:br>
              <a:rPr lang="de-CH" sz="800" b="1" dirty="0" smtClean="0">
                <a:solidFill>
                  <a:schemeClr val="accent4">
                    <a:lumMod val="75000"/>
                  </a:schemeClr>
                </a:solidFill>
              </a:rPr>
            </a:br>
            <a:r>
              <a:rPr lang="de-CH" sz="4000" b="1" dirty="0" smtClean="0">
                <a:solidFill>
                  <a:schemeClr val="accent4">
                    <a:lumMod val="75000"/>
                  </a:schemeClr>
                </a:solidFill>
              </a:rPr>
              <a:t>   </a:t>
            </a:r>
            <a:r>
              <a:rPr lang="de-CH" sz="4000" b="1" dirty="0"/>
              <a:t>2</a:t>
            </a:r>
            <a:r>
              <a:rPr lang="de-CH" sz="4000" b="1" dirty="0" smtClean="0"/>
              <a:t>.</a:t>
            </a:r>
            <a:r>
              <a:rPr lang="de-CH" sz="4000" b="1" dirty="0"/>
              <a:t>	</a:t>
            </a:r>
            <a:r>
              <a:rPr lang="de-CH" sz="4000" b="1" dirty="0" smtClean="0"/>
              <a:t>Mose – seine Schriften</a:t>
            </a:r>
            <a:br>
              <a:rPr lang="de-CH" sz="4000" b="1" dirty="0" smtClean="0"/>
            </a:br>
            <a:r>
              <a:rPr lang="de-CH" sz="800" b="1" dirty="0">
                <a:solidFill>
                  <a:schemeClr val="accent4">
                    <a:lumMod val="75000"/>
                  </a:schemeClr>
                </a:solidFill>
              </a:rPr>
              <a:t/>
            </a:r>
            <a:br>
              <a:rPr lang="de-CH" sz="800" b="1" dirty="0">
                <a:solidFill>
                  <a:schemeClr val="accent4">
                    <a:lumMod val="75000"/>
                  </a:schemeClr>
                </a:solidFill>
              </a:rPr>
            </a:br>
            <a:r>
              <a:rPr lang="de-CH" sz="4000" b="1" dirty="0">
                <a:solidFill>
                  <a:schemeClr val="accent4">
                    <a:lumMod val="75000"/>
                  </a:schemeClr>
                </a:solidFill>
              </a:rPr>
              <a:t>   </a:t>
            </a:r>
            <a:r>
              <a:rPr lang="de-CH" sz="4000" b="1" dirty="0" smtClean="0"/>
              <a:t>3.</a:t>
            </a:r>
            <a:r>
              <a:rPr lang="de-CH" sz="4000" b="1" dirty="0"/>
              <a:t> </a:t>
            </a:r>
            <a:r>
              <a:rPr lang="de-CH" sz="4000" b="1" dirty="0" smtClean="0"/>
              <a:t>Mose – der Auszug aus Ägypten</a:t>
            </a:r>
            <a:r>
              <a:rPr lang="de-CH" sz="900" b="1" dirty="0"/>
              <a:t/>
            </a:r>
            <a:br>
              <a:rPr lang="de-CH" sz="900" b="1" dirty="0"/>
            </a:br>
            <a:r>
              <a:rPr lang="de-CH" sz="800" b="1" dirty="0">
                <a:solidFill>
                  <a:schemeClr val="accent4">
                    <a:lumMod val="75000"/>
                  </a:schemeClr>
                </a:solidFill>
              </a:rPr>
              <a:t/>
            </a:r>
            <a:br>
              <a:rPr lang="de-CH" sz="800" b="1" dirty="0">
                <a:solidFill>
                  <a:schemeClr val="accent4">
                    <a:lumMod val="75000"/>
                  </a:schemeClr>
                </a:solidFill>
              </a:rPr>
            </a:br>
            <a:r>
              <a:rPr lang="de-CH" sz="4000" b="1" dirty="0">
                <a:solidFill>
                  <a:schemeClr val="accent4">
                    <a:lumMod val="75000"/>
                  </a:schemeClr>
                </a:solidFill>
              </a:rPr>
              <a:t>   </a:t>
            </a:r>
            <a:r>
              <a:rPr lang="de-CH" sz="4000" b="1" dirty="0" smtClean="0"/>
              <a:t>4. Mose – die Wüstenwanderung</a:t>
            </a:r>
            <a:r>
              <a:rPr lang="de-CH" sz="4000" b="1" dirty="0"/>
              <a:t/>
            </a:r>
            <a:br>
              <a:rPr lang="de-CH" sz="4000" b="1" dirty="0"/>
            </a:br>
            <a:r>
              <a:rPr lang="de-CH" sz="800" b="1" dirty="0">
                <a:solidFill>
                  <a:schemeClr val="accent4">
                    <a:lumMod val="75000"/>
                  </a:schemeClr>
                </a:solidFill>
              </a:rPr>
              <a:t/>
            </a:r>
            <a:br>
              <a:rPr lang="de-CH" sz="800" b="1" dirty="0">
                <a:solidFill>
                  <a:schemeClr val="accent4">
                    <a:lumMod val="75000"/>
                  </a:schemeClr>
                </a:solidFill>
              </a:rPr>
            </a:br>
            <a:r>
              <a:rPr lang="de-CH" sz="4000" b="1" dirty="0">
                <a:solidFill>
                  <a:schemeClr val="accent4">
                    <a:lumMod val="75000"/>
                  </a:schemeClr>
                </a:solidFill>
              </a:rPr>
              <a:t>   </a:t>
            </a:r>
            <a:r>
              <a:rPr lang="de-CH" sz="4000" b="1" dirty="0" smtClean="0"/>
              <a:t>Schlusswort</a:t>
            </a:r>
            <a:endParaRPr lang="de-CH" sz="4000" b="1" dirty="0"/>
          </a:p>
        </p:txBody>
      </p:sp>
      <p:pic>
        <p:nvPicPr>
          <p:cNvPr id="4" name="Grafik 3" descr="http://www.calligraphy-museum.com/EditorFiles/image/News/2011/09/2011-09-28_b2.jpg"/>
          <p:cNvPicPr/>
          <p:nvPr/>
        </p:nvPicPr>
        <p:blipFill>
          <a:blip r:embed="rId3">
            <a:extLst>
              <a:ext uri="{28A0092B-C50C-407E-A947-70E740481C1C}">
                <a14:useLocalDpi xmlns:a14="http://schemas.microsoft.com/office/drawing/2010/main" val="0"/>
              </a:ext>
            </a:extLst>
          </a:blip>
          <a:srcRect/>
          <a:stretch>
            <a:fillRect/>
          </a:stretch>
        </p:blipFill>
        <p:spPr bwMode="auto">
          <a:xfrm>
            <a:off x="5940152" y="5364812"/>
            <a:ext cx="2793876" cy="1232540"/>
          </a:xfrm>
          <a:prstGeom prst="rect">
            <a:avLst/>
          </a:prstGeom>
          <a:noFill/>
          <a:ln>
            <a:noFill/>
          </a:ln>
        </p:spPr>
      </p:pic>
    </p:spTree>
    <p:custDataLst>
      <p:tags r:id="rId1"/>
    </p:custDataLst>
    <p:extLst>
      <p:ext uri="{BB962C8B-B14F-4D97-AF65-F5344CB8AC3E}">
        <p14:creationId xmlns:p14="http://schemas.microsoft.com/office/powerpoint/2010/main" val="374654900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7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UDIO_ID" val="2284"/>
  <p:tag name="ORIGINAL_AUDIO_FILEPATH" val="C:\Users\Colombo.Perm\Documents\001 FILES\001 HANS\02 EGW\03 BIBELKURS\09 AUDIO-DATEIEN\160208_19_Bibelkurs_19.mp3"/>
  <p:tag name="ELAPSEDTIME" val="1580.202"/>
  <p:tag name="ARTICULATE_TITLE_TAG" val="Der Dienst der Apostel"/>
  <p:tag name="ARTICULATE_NAV_LEVEL" val="1"/>
  <p:tag name="ARTICULATE_SLIDE_PRESENTER_GUID" val="c70cd4b4-ec15-41dd-8d4b-438835bbc59b"/>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UDIO_ID" val="2284"/>
  <p:tag name="ORIGINAL_AUDIO_FILEPATH" val="C:\Users\Colombo.Perm\Documents\001 FILES\001 HANS\02 EGW\03 BIBELKURS\09 AUDIO-DATEIEN\160208_19_Bibelkurs_19.mp3"/>
  <p:tag name="ELAPSEDTIME" val="1580.202"/>
  <p:tag name="ARTICULATE_TITLE_TAG" val="Der Dienst der Apostel"/>
  <p:tag name="ARTICULATE_NAV_LEVEL" val="1"/>
  <p:tag name="ARTICULATE_SLIDE_PRESENTER_GUID" val="c70cd4b4-ec15-41dd-8d4b-438835bbc59b"/>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1044</Words>
  <Application>Microsoft Office PowerPoint</Application>
  <PresentationFormat>Bildschirmpräsentation (4:3)</PresentationFormat>
  <Paragraphs>148</Paragraphs>
  <Slides>70</Slides>
  <Notes>0</Notes>
  <HiddenSlides>0</HiddenSlides>
  <MMClips>0</MMClips>
  <ScaleCrop>false</ScaleCrop>
  <HeadingPairs>
    <vt:vector size="4" baseType="variant">
      <vt:variant>
        <vt:lpstr>Design</vt:lpstr>
      </vt:variant>
      <vt:variant>
        <vt:i4>1</vt:i4>
      </vt:variant>
      <vt:variant>
        <vt:lpstr>Folientitel</vt:lpstr>
      </vt:variant>
      <vt:variant>
        <vt:i4>70</vt:i4>
      </vt:variant>
    </vt:vector>
  </HeadingPairs>
  <TitlesOfParts>
    <vt:vector size="71" baseType="lpstr">
      <vt:lpstr>Larissa</vt:lpstr>
      <vt:lpstr>PowerPoint-Präsentation</vt:lpstr>
      <vt:lpstr>PowerPoint-Präsentation</vt:lpstr>
      <vt:lpstr>PowerPoint-Präsentation</vt:lpstr>
      <vt:lpstr>PowerPoint-Präsentation</vt:lpstr>
      <vt:lpstr>Mose und der Auszug aus Ägypten     Einleitung     1. Mose – seine Berufung     2. Mose – seine Schriften     3. Mose – der Auszug aus Ägypten     4. Mose – die Wüstenwanderung     Schlusswort</vt:lpstr>
      <vt:lpstr>PowerPoint-Präsentation</vt:lpstr>
      <vt:lpstr>PowerPoint-Präsentation</vt:lpstr>
      <vt:lpstr>PowerPoint-Präsentation</vt:lpstr>
      <vt:lpstr>Mose und der Auszug aus Ägypten     Einleitung     1. Mose – seine Berufung     2. Mose – seine Schriften     3. Mose – der Auszug aus Ägypten     4. Mose – die Wüstenwanderung     Schlusswort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Mose und der Auszug aus Ägypten     Einleitung     1. Mose – seine Berufung     2. Mose – seine Schriften     3. Mose – der Auszug aus Ägypten     4. Mose – die Wüstenwanderung     Schlusswort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Mose und der Auszug aus Ägypten     Einleitung     1. Mose – seine Berufung     2. Mose – seine Schriften     3. Mose – der Auszug aus Ägypten     4. Mose – die Wüstenwanderung     Schlusswort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Mose und der Auszug aus Ägypten     Einleitung     1. Mose – seine Berufung     2. Mose – seine Schriften     3. Mose – der Auszug aus Ägypten     4. Mose – die Wüstenwanderung     Schlusswort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Mose und der Auszug aus Ägypten     Einleitung     1. Mose – seine Berufung     2. Mose – seine Schriften     3. Mose – der Auszug aus Ägypten     4. Mose – die Wüstenwanderung     Schlusswort</vt:lpstr>
      <vt:lpstr>PowerPoint-Präsentation</vt:lpstr>
      <vt:lpstr>PowerPoint-Präsentation</vt:lpstr>
      <vt:lpstr>PowerPoint-Präsentation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 Römerbrief  Verfasser   Paulus Adressat  Gemeinde in Rom Abfassungszeit 57 n. Chr. Abfassungsort Korinth (GRE)  Gliederung:  Kapitel 1-11  Lehre Kapitel 12-16  Anwendung  Bild: Der Apostel Paulus beim Schreiben, Zeichnung aus einer Handschrift aus dem 9. Jahrhundert</dc:title>
  <dc:creator>Hans Trüb</dc:creator>
  <cp:lastModifiedBy>Colombo</cp:lastModifiedBy>
  <cp:revision>265</cp:revision>
  <dcterms:created xsi:type="dcterms:W3CDTF">2012-03-09T15:08:16Z</dcterms:created>
  <dcterms:modified xsi:type="dcterms:W3CDTF">2016-09-27T05:53:56Z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4971D031-4C76-4EE0-AF81-36FE789A69BF</vt:lpwstr>
  </property>
  <property fmtid="{D5CDD505-2E9C-101B-9397-08002B2CF9AE}" pid="3" name="ArticulatePath">
    <vt:lpwstr>BIBELKURS TEIL 06</vt:lpwstr>
  </property>
</Properties>
</file>