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70" r:id="rId2"/>
    <p:sldId id="1267" r:id="rId3"/>
    <p:sldId id="1268" r:id="rId4"/>
    <p:sldId id="1269" r:id="rId5"/>
    <p:sldId id="652" r:id="rId6"/>
    <p:sldId id="1272" r:id="rId7"/>
    <p:sldId id="1271" r:id="rId8"/>
    <p:sldId id="1273" r:id="rId9"/>
    <p:sldId id="1274" r:id="rId10"/>
    <p:sldId id="1270" r:id="rId11"/>
    <p:sldId id="1275" r:id="rId12"/>
    <p:sldId id="1276" r:id="rId13"/>
    <p:sldId id="1277" r:id="rId14"/>
    <p:sldId id="1278" r:id="rId15"/>
    <p:sldId id="1368" r:id="rId16"/>
    <p:sldId id="1279" r:id="rId17"/>
    <p:sldId id="1280" r:id="rId18"/>
    <p:sldId id="1283" r:id="rId19"/>
    <p:sldId id="1281" r:id="rId20"/>
    <p:sldId id="1282" r:id="rId21"/>
    <p:sldId id="1284" r:id="rId22"/>
    <p:sldId id="1285" r:id="rId23"/>
    <p:sldId id="1286" r:id="rId24"/>
    <p:sldId id="1287" r:id="rId25"/>
    <p:sldId id="1288" r:id="rId26"/>
    <p:sldId id="1294" r:id="rId27"/>
    <p:sldId id="1295" r:id="rId28"/>
    <p:sldId id="1289" r:id="rId29"/>
    <p:sldId id="1296" r:id="rId30"/>
    <p:sldId id="1290" r:id="rId31"/>
    <p:sldId id="1297" r:id="rId32"/>
    <p:sldId id="1298" r:id="rId33"/>
    <p:sldId id="1306" r:id="rId34"/>
    <p:sldId id="1305" r:id="rId35"/>
    <p:sldId id="1299" r:id="rId36"/>
    <p:sldId id="1300" r:id="rId37"/>
    <p:sldId id="1307" r:id="rId38"/>
    <p:sldId id="1301" r:id="rId39"/>
    <p:sldId id="1308" r:id="rId40"/>
    <p:sldId id="1303" r:id="rId41"/>
    <p:sldId id="1309" r:id="rId42"/>
    <p:sldId id="1310" r:id="rId43"/>
    <p:sldId id="1311" r:id="rId44"/>
    <p:sldId id="1312" r:id="rId45"/>
    <p:sldId id="1313" r:id="rId46"/>
    <p:sldId id="1314" r:id="rId47"/>
    <p:sldId id="1315" r:id="rId48"/>
    <p:sldId id="1316" r:id="rId49"/>
    <p:sldId id="1317" r:id="rId50"/>
    <p:sldId id="1318" r:id="rId51"/>
    <p:sldId id="1319" r:id="rId52"/>
    <p:sldId id="1223" r:id="rId53"/>
    <p:sldId id="1224" r:id="rId54"/>
    <p:sldId id="1320" r:id="rId55"/>
    <p:sldId id="1327" r:id="rId56"/>
    <p:sldId id="1329" r:id="rId57"/>
    <p:sldId id="1328" r:id="rId58"/>
    <p:sldId id="1332" r:id="rId59"/>
    <p:sldId id="1330" r:id="rId60"/>
    <p:sldId id="1321" r:id="rId61"/>
    <p:sldId id="1323" r:id="rId62"/>
    <p:sldId id="1331" r:id="rId63"/>
    <p:sldId id="1334" r:id="rId64"/>
    <p:sldId id="1333" r:id="rId65"/>
    <p:sldId id="1335" r:id="rId66"/>
    <p:sldId id="1336" r:id="rId67"/>
    <p:sldId id="1337" r:id="rId68"/>
    <p:sldId id="1338" r:id="rId69"/>
    <p:sldId id="1339" r:id="rId70"/>
    <p:sldId id="1340" r:id="rId71"/>
    <p:sldId id="1341" r:id="rId72"/>
    <p:sldId id="1342" r:id="rId73"/>
    <p:sldId id="1343" r:id="rId74"/>
    <p:sldId id="1344" r:id="rId75"/>
    <p:sldId id="1345" r:id="rId76"/>
    <p:sldId id="1346" r:id="rId77"/>
    <p:sldId id="1347" r:id="rId78"/>
    <p:sldId id="1348" r:id="rId79"/>
    <p:sldId id="1349" r:id="rId80"/>
    <p:sldId id="1350" r:id="rId81"/>
    <p:sldId id="1351" r:id="rId82"/>
    <p:sldId id="1352" r:id="rId83"/>
    <p:sldId id="1353" r:id="rId84"/>
    <p:sldId id="1365" r:id="rId85"/>
    <p:sldId id="1366" r:id="rId86"/>
    <p:sldId id="1266" r:id="rId87"/>
    <p:sldId id="1354" r:id="rId88"/>
    <p:sldId id="1355" r:id="rId89"/>
    <p:sldId id="1367" r:id="rId90"/>
    <p:sldId id="1356" r:id="rId91"/>
    <p:sldId id="1357" r:id="rId92"/>
    <p:sldId id="1358" r:id="rId93"/>
    <p:sldId id="1359" r:id="rId94"/>
    <p:sldId id="1361" r:id="rId95"/>
    <p:sldId id="1259" r:id="rId96"/>
    <p:sldId id="1260" r:id="rId97"/>
    <p:sldId id="1362" r:id="rId98"/>
    <p:sldId id="1363" r:id="rId99"/>
    <p:sldId id="1369" r:id="rId100"/>
  </p:sldIdLst>
  <p:sldSz cx="9144000" cy="6858000" type="screen4x3"/>
  <p:notesSz cx="6858000" cy="9144000"/>
  <p:custDataLst>
    <p:tags r:id="rId10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776"/>
    <a:srgbClr val="A89E64"/>
    <a:srgbClr val="FFDF79"/>
    <a:srgbClr val="D4732A"/>
    <a:srgbClr val="FAC090"/>
    <a:srgbClr val="E3C367"/>
    <a:srgbClr val="F1CFB5"/>
    <a:srgbClr val="FFFFFF"/>
    <a:srgbClr val="FFFF00"/>
    <a:srgbClr val="FDE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6625" autoAdjust="0"/>
  </p:normalViewPr>
  <p:slideViewPr>
    <p:cSldViewPr>
      <p:cViewPr>
        <p:scale>
          <a:sx n="66" d="100"/>
          <a:sy n="66" d="100"/>
        </p:scale>
        <p:origin x="-143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06.05.2015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hyperlink" Target="http://www.en.wikipedia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Saul, David und Salomo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C00000"/>
                </a:solidFill>
              </a:rPr>
              <a:t>(Bibelkurs, Teil </a:t>
            </a:r>
            <a:r>
              <a:rPr lang="de-CH" sz="3600" b="1" dirty="0" smtClean="0">
                <a:solidFill>
                  <a:srgbClr val="C00000"/>
                </a:solidFill>
              </a:rPr>
              <a:t>10/24</a:t>
            </a:r>
            <a:r>
              <a:rPr lang="de-CH" sz="3600" b="1" dirty="0" smtClean="0">
                <a:solidFill>
                  <a:srgbClr val="C0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8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57577" cy="583264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364088" y="2420888"/>
            <a:ext cx="3528393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5699795" y="5301208"/>
            <a:ext cx="2856977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7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Saul, David und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 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1.	König Saul</a:t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 König David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 </a:t>
            </a:r>
            <a:r>
              <a:rPr lang="de-CH" sz="4000" b="1" dirty="0"/>
              <a:t>König </a:t>
            </a:r>
            <a:r>
              <a:rPr lang="de-CH" sz="4000" b="1" dirty="0" smtClean="0"/>
              <a:t>Salomo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8,6b: </a:t>
            </a:r>
            <a:r>
              <a:rPr lang="de-CH" sz="4000" b="1" dirty="0" smtClean="0"/>
              <a:t>Und Samuel betete zu dem Herrn.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3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8,7a: </a:t>
            </a:r>
            <a:r>
              <a:rPr lang="de-CH" sz="4000" b="1" dirty="0" smtClean="0"/>
              <a:t>Da sprach der Herr zu Samuel: Höre auf die Stimme des Volkes in allem, was sie dir gesagt haben.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3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8,7b: </a:t>
            </a:r>
            <a:r>
              <a:rPr lang="de-CH" sz="4000" b="1" dirty="0" smtClean="0"/>
              <a:t>Denn nicht dich haben sie verworfen, sondern mich haben sie verworfen, dass ich nicht über sie König sein soll.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0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ISRAELITEN FORDERN EINEN KÖNIG</a:t>
            </a:r>
            <a:endParaRPr lang="de-CH" sz="3600" b="1" dirty="0"/>
          </a:p>
        </p:txBody>
      </p:sp>
      <p:pic>
        <p:nvPicPr>
          <p:cNvPr id="1026" name="Picture 2" descr="http://www.truth2u.org/wp-content/uploads/2012/11/israel-demands-king-1024x7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64" y="1484784"/>
            <a:ext cx="667588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0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8,19: </a:t>
            </a:r>
            <a:r>
              <a:rPr lang="de-CH" sz="4000" b="1" dirty="0" smtClean="0"/>
              <a:t>Aber das Volk weigerte sich, auf die Stimme Samuels zu hören, und sprach: Das macht nichts, es soll dennoch ein König über uns sein, …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4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8,20: </a:t>
            </a:r>
            <a:r>
              <a:rPr lang="de-CH" sz="4000" b="1" dirty="0" smtClean="0"/>
              <a:t>… damit wir seien wie alle Heidenvölker. Unser König soll uns richten und vor uns herziehen und unsere Kriege führen.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6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83517" y="310548"/>
            <a:ext cx="4032448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SAMUEL </a:t>
            </a:r>
            <a:br>
              <a:rPr lang="de-CH" sz="3600" b="1" dirty="0" smtClean="0"/>
            </a:br>
            <a:r>
              <a:rPr lang="de-CH" sz="3600" b="1" dirty="0" smtClean="0"/>
              <a:t>BEGEGNET SAUL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61115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James </a:t>
            </a:r>
            <a:r>
              <a:rPr lang="de-CH" b="1" dirty="0" err="1" smtClean="0"/>
              <a:t>Tissot</a:t>
            </a:r>
            <a:r>
              <a:rPr lang="de-CH" b="1" dirty="0" smtClean="0"/>
              <a:t> (1896-1900)</a:t>
            </a:r>
            <a:endParaRPr lang="de-CH" b="1" dirty="0"/>
          </a:p>
        </p:txBody>
      </p:sp>
      <p:pic>
        <p:nvPicPr>
          <p:cNvPr id="16386" name="Picture 2" descr="https://upload.wikimedia.org/wikipedia/commons/f/f9/Saul_meets_Samu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7" y="310548"/>
            <a:ext cx="4177715" cy="61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1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GIBEA – DIE HEIMAT SAULS</a:t>
            </a:r>
            <a:endParaRPr lang="de-CH" sz="3600" b="1" dirty="0"/>
          </a:p>
        </p:txBody>
      </p:sp>
      <p:pic>
        <p:nvPicPr>
          <p:cNvPr id="77826" name="Picture 2" descr="D:\02 Samaria and the Center\Benjamin\Gibeah of Saul view north, tb122201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81" y="1247961"/>
            <a:ext cx="6982311" cy="52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1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8,4:</a:t>
            </a:r>
            <a:r>
              <a:rPr lang="de-CH" sz="4000" b="1" dirty="0" smtClean="0">
                <a:solidFill>
                  <a:srgbClr val="00B050"/>
                </a:solidFill>
              </a:rPr>
              <a:t> </a:t>
            </a:r>
            <a:r>
              <a:rPr lang="de-DE" sz="4000" b="1" dirty="0" smtClean="0"/>
              <a:t>Da versammelten sich die Ältesten von Israel und kamen zu Samuel nach Rama.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SAMUEL WENDET SICH VON SAUL AB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John Singleton Copley (1798)</a:t>
            </a:r>
            <a:endParaRPr lang="de-CH" b="1" dirty="0"/>
          </a:p>
        </p:txBody>
      </p:sp>
      <p:pic>
        <p:nvPicPr>
          <p:cNvPr id="18434" name="Picture 2" descr="https://upload.wikimedia.org/wikipedia/commons/a/a6/Samuel_reproving_Sa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03" y="1282442"/>
            <a:ext cx="6120680" cy="48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4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15,23a: </a:t>
            </a:r>
            <a:r>
              <a:rPr lang="de-CH" sz="4000" b="1" dirty="0" smtClean="0"/>
              <a:t>Denn Ungehorsam ist wie die Sünde der Wahrsagerei, und Widerspenstigkeit ist wie Abgötterei und Götzendienst.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15,23b: </a:t>
            </a:r>
            <a:r>
              <a:rPr lang="de-CH" sz="4000" b="1" dirty="0" smtClean="0"/>
              <a:t>Weil du nun das Wort des Herrn verworfen hast, so hat er dich verworfen, dass du nicht mehr König sein sollst!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5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15,30: </a:t>
            </a:r>
            <a:r>
              <a:rPr lang="de-CH" sz="4000" b="1" dirty="0" smtClean="0"/>
              <a:t>Ich habe gesündigt; nun aber ehre mich doch vor den Ältesten meines Volkes und vor Israel.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3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Saul, David und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 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	König Saul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>
                <a:solidFill>
                  <a:srgbClr val="679776"/>
                </a:solidFill>
              </a:rPr>
              <a:t>2</a:t>
            </a:r>
            <a:r>
              <a:rPr lang="de-CH" sz="4000" b="1" dirty="0" smtClean="0">
                <a:solidFill>
                  <a:srgbClr val="679776"/>
                </a:solidFill>
              </a:rPr>
              <a:t>.  König David</a:t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 </a:t>
            </a:r>
            <a:r>
              <a:rPr lang="de-CH" sz="4000" b="1" dirty="0"/>
              <a:t>König </a:t>
            </a:r>
            <a:r>
              <a:rPr lang="de-CH" sz="4000" b="1" dirty="0" smtClean="0"/>
              <a:t>Salomo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2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David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de-CH" sz="4000" b="1" dirty="0" smtClean="0">
                <a:solidFill>
                  <a:srgbClr val="679776"/>
                </a:solidFill>
              </a:rPr>
              <a:t>a.	Davids Jugendjahre</a:t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Davids Flucht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Davids Herrschaftsantritt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Davids spätere Jahre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e. </a:t>
            </a:r>
            <a:r>
              <a:rPr lang="de-CH" sz="4000" b="1" dirty="0"/>
              <a:t>Davids </a:t>
            </a:r>
            <a:r>
              <a:rPr lang="de-CH" sz="4000" b="1" dirty="0" smtClean="0"/>
              <a:t>Erbe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6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BETHLEHEM</a:t>
            </a:r>
            <a:endParaRPr lang="de-CH" sz="3600" b="1" dirty="0"/>
          </a:p>
        </p:txBody>
      </p:sp>
      <p:pic>
        <p:nvPicPr>
          <p:cNvPr id="45058" name="Picture 2" descr="D:\04 Judah and the Dead Sea\Bethlehem\Bethlehem from Herodium, tb01021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6" y="1268760"/>
            <a:ext cx="77442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1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SAMUEL SALBT DAVID ZUM KÖNIG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165304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Fund aus Dura </a:t>
            </a:r>
            <a:r>
              <a:rPr lang="de-CH" b="1" dirty="0" err="1" smtClean="0"/>
              <a:t>Europos</a:t>
            </a:r>
            <a:r>
              <a:rPr lang="de-CH" b="1" dirty="0" smtClean="0"/>
              <a:t> (SYR), 3. Jh.</a:t>
            </a:r>
            <a:endParaRPr lang="de-CH" b="1" dirty="0"/>
          </a:p>
        </p:txBody>
      </p:sp>
      <p:pic>
        <p:nvPicPr>
          <p:cNvPr id="24578" name="Picture 2" descr="https://upload.wikimedia.org/wikipedia/commons/d/d4/Samuel_e_dav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261120"/>
            <a:ext cx="4248472" cy="48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 SPIELT SAUL AUF DER HARFE</a:t>
            </a:r>
            <a:endParaRPr lang="de-CH" sz="3600" b="1" dirty="0"/>
          </a:p>
        </p:txBody>
      </p:sp>
      <p:pic>
        <p:nvPicPr>
          <p:cNvPr id="12290" name="Picture 2" descr="http://upload.wikimedia.org/wikipedia/commons/thumb/e/e1/Rembrandt_Harmensz._van_Rijn_030.jpg/640px-Rembrandt_Harmensz._van_Rijn_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2" y="1268760"/>
            <a:ext cx="6174482" cy="48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79732" y="6165304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Rembrandt (zw. 1650 und 1670)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8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 TÖTET GOLIAT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86493" y="6165304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Charles </a:t>
            </a:r>
            <a:r>
              <a:rPr lang="de-CH" b="1" dirty="0" err="1" smtClean="0"/>
              <a:t>Errard</a:t>
            </a:r>
            <a:r>
              <a:rPr lang="de-CH" b="1" dirty="0" smtClean="0"/>
              <a:t> </a:t>
            </a:r>
            <a:r>
              <a:rPr lang="de-CH" b="1" dirty="0" err="1" smtClean="0"/>
              <a:t>the</a:t>
            </a:r>
            <a:r>
              <a:rPr lang="de-CH" b="1" dirty="0" smtClean="0"/>
              <a:t> Younger (18. Jh.)</a:t>
            </a:r>
            <a:endParaRPr lang="de-CH" b="1" dirty="0"/>
          </a:p>
        </p:txBody>
      </p:sp>
      <p:pic>
        <p:nvPicPr>
          <p:cNvPr id="25602" name="Picture 2" descr="https://upload.wikimedia.org/wikipedia/en/thumb/a/a7/David_and_Goliath_-1700s.jpg/800px-David_and_Goliath_-170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29" y="1340768"/>
            <a:ext cx="65341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8,5a:</a:t>
            </a:r>
            <a:r>
              <a:rPr lang="de-CH" sz="4000" b="1" dirty="0" smtClean="0">
                <a:solidFill>
                  <a:srgbClr val="00B050"/>
                </a:solidFill>
              </a:rPr>
              <a:t> </a:t>
            </a:r>
            <a:r>
              <a:rPr lang="de-DE" sz="4000" b="1" dirty="0" smtClean="0"/>
              <a:t>Und sie sprachen zu ihm: Siehe, du bist alt geworden, und deine Söhne wandeln nicht in deinen Wegen.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4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 BRINGT SAUL DEN KOPF GOLIATS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65304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Rembrandt (1627)</a:t>
            </a:r>
            <a:endParaRPr lang="de-CH" b="1" dirty="0"/>
          </a:p>
        </p:txBody>
      </p:sp>
      <p:pic>
        <p:nvPicPr>
          <p:cNvPr id="17410" name="Picture 2" descr="https://upload.wikimedia.org/wikipedia/commons/thumb/7/7d/Rembrandt_Harmensz._van_Rijn_029.jpg/800px-Rembrandt_Harmensz._van_Rijn_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35" y="1268760"/>
            <a:ext cx="70148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18,7b: </a:t>
            </a:r>
            <a:r>
              <a:rPr lang="de-CH" sz="4000" b="1" dirty="0" smtClean="0"/>
              <a:t>Saul hat seine Tausende geschlagen, David aber seine Zehntausende!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0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18,8: </a:t>
            </a:r>
            <a:r>
              <a:rPr lang="de-CH" sz="4000" b="1" dirty="0" smtClean="0"/>
              <a:t>Da ergrimmte Saul sehr, und dieses Wort missfiel ihm, und er sprach: Sie haben dem David Zehntau-sende gegeben und mir Tausende; es fehlt ihm nur noch das Königreich!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7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David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de-CH" sz="4000" b="1" dirty="0" smtClean="0"/>
              <a:t>a.	Davids Jugendjahre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b.  Davids Flucht</a:t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Davids Herrschaftsantritt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Davids spätere Jahre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e. </a:t>
            </a:r>
            <a:r>
              <a:rPr lang="de-CH" sz="4000" b="1" dirty="0"/>
              <a:t>Davids </a:t>
            </a:r>
            <a:r>
              <a:rPr lang="de-CH" sz="4000" b="1" dirty="0" smtClean="0"/>
              <a:t>Erbe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78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148064" y="404664"/>
            <a:ext cx="3672408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SAUL BEDROHT DAVID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2280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José Leonardo (17. Jh.)</a:t>
            </a:r>
            <a:endParaRPr lang="de-CH" b="1" dirty="0"/>
          </a:p>
        </p:txBody>
      </p:sp>
      <p:pic>
        <p:nvPicPr>
          <p:cNvPr id="14338" name="Picture 2" descr="http://upload.wikimedia.org/wikipedia/commons/f/f3/Jusepe_Leonardo_0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EN GEDI UND DAS BERGLAND VON JUDA</a:t>
            </a:r>
            <a:endParaRPr lang="de-CH" sz="3600" b="1" dirty="0"/>
          </a:p>
        </p:txBody>
      </p:sp>
      <p:pic>
        <p:nvPicPr>
          <p:cNvPr id="40962" name="Picture 2" descr="D:\04 Judah and the Dead Sea\En Gedi\En Gedi and Nahal Arugot aerial from east, tb010703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1" y="1313357"/>
            <a:ext cx="6948186" cy="52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1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HÖHLEN VON EN GEDI</a:t>
            </a:r>
            <a:endParaRPr lang="de-CH" sz="3600" b="1" dirty="0"/>
          </a:p>
        </p:txBody>
      </p:sp>
      <p:pic>
        <p:nvPicPr>
          <p:cNvPr id="41986" name="Picture 2" descr="D:\04 Judah and the Dead Sea\En Gedi\En Gedi Nahal David Dudim Cave, tb022005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74" y="1187281"/>
            <a:ext cx="7116259" cy="533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8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 VERSCHONT SAUL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86493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Bibelillustration aus dem 14. Jh.</a:t>
            </a:r>
            <a:endParaRPr lang="de-CH" b="1" dirty="0"/>
          </a:p>
        </p:txBody>
      </p:sp>
      <p:pic>
        <p:nvPicPr>
          <p:cNvPr id="19458" name="Picture 2" descr="https://upload.wikimedia.org/wikipedia/commons/6/6d/Bible_Historiale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41" y="1268760"/>
            <a:ext cx="4617404" cy="488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7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AUSGRABUNGEN IN GAT</a:t>
            </a:r>
            <a:endParaRPr lang="de-CH" sz="3600" b="1" dirty="0"/>
          </a:p>
        </p:txBody>
      </p:sp>
      <p:pic>
        <p:nvPicPr>
          <p:cNvPr id="43010" name="Picture 2" descr="D:\04 Judah and the Dead Sea\Philistine Plain\Gath, Tell es-Safi, Area A excavations from northwest, tb060906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5" y="1412776"/>
            <a:ext cx="7475338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1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96136" y="476672"/>
            <a:ext cx="3024336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SCHLACHT VON GILBOA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652120" y="61560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Jean Fouquet (15. Jh.)</a:t>
            </a:r>
            <a:endParaRPr lang="de-CH" b="1" dirty="0"/>
          </a:p>
        </p:txBody>
      </p:sp>
      <p:pic>
        <p:nvPicPr>
          <p:cNvPr id="15362" name="Picture 2" descr="http://upload.wikimedia.org/wikipedia/commons/f/fd/Bataille_de_Gelbo%C3%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45314"/>
            <a:ext cx="5111119" cy="600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9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1Sam 8,5b: </a:t>
            </a:r>
            <a:r>
              <a:rPr lang="de-CH" sz="4000" b="1" dirty="0" smtClean="0"/>
              <a:t>So setze nun einen König über uns, der uns richten soll, nach der Weise aller Heidenvölker.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37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004048" y="404664"/>
            <a:ext cx="3816424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TOD VON KÖNIG SAUL</a:t>
            </a:r>
            <a:endParaRPr lang="de-CH" sz="3600" b="1" dirty="0"/>
          </a:p>
        </p:txBody>
      </p:sp>
      <p:pic>
        <p:nvPicPr>
          <p:cNvPr id="13314" name="Picture 2" descr="http://upload.wikimedia.org/wikipedia/commons/thumb/3/35/Elie_Marcuse_saul.jpg/640px-Elie_Marcuse_sa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45301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04048" y="61560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Elie Marcuse (1848)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3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David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de-CH" sz="4000" b="1" dirty="0" smtClean="0"/>
              <a:t>a.	Davids Jugendjahre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Davids Flucht</a:t>
            </a:r>
            <a:r>
              <a:rPr lang="de-CH" sz="4000" b="1" dirty="0" smtClean="0">
                <a:solidFill>
                  <a:srgbClr val="679776"/>
                </a:solidFill>
              </a:rPr>
              <a:t/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c.  Davids Herrschaftsantritt</a:t>
            </a:r>
            <a:r>
              <a:rPr lang="de-CH" sz="4000" b="1" dirty="0">
                <a:solidFill>
                  <a:srgbClr val="679776"/>
                </a:solidFill>
              </a:rPr>
              <a:t/>
            </a:r>
            <a:br>
              <a:rPr lang="de-CH" sz="4000" b="1" dirty="0">
                <a:solidFill>
                  <a:srgbClr val="679776"/>
                </a:solidFill>
              </a:rPr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Davids spätere Jahre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e. </a:t>
            </a:r>
            <a:r>
              <a:rPr lang="de-CH" sz="4000" b="1" dirty="0"/>
              <a:t>Davids </a:t>
            </a:r>
            <a:r>
              <a:rPr lang="de-CH" sz="4000" b="1" dirty="0" smtClean="0"/>
              <a:t>Erbe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STADT HEBRON</a:t>
            </a:r>
            <a:endParaRPr lang="de-CH" sz="3600" b="1" dirty="0"/>
          </a:p>
        </p:txBody>
      </p:sp>
      <p:pic>
        <p:nvPicPr>
          <p:cNvPr id="46082" name="Picture 2" descr="D:\04 Judah and the Dead Sea\Hebron\Hebron from north with snow, tb122906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" y="1268760"/>
            <a:ext cx="7879636" cy="52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3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DAVID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86493" y="6183358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Russische Ikone (18. Jh.)</a:t>
            </a:r>
            <a:endParaRPr lang="de-CH" b="1" dirty="0"/>
          </a:p>
        </p:txBody>
      </p:sp>
      <p:pic>
        <p:nvPicPr>
          <p:cNvPr id="27650" name="Picture 2" descr="https://upload.wikimedia.org/wikipedia/commons/0/0d/David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37" y="1268760"/>
            <a:ext cx="4327624" cy="478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0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DAVIDS REICH</a:t>
            </a:r>
            <a:endParaRPr lang="de-CH" sz="3600" b="1" dirty="0"/>
          </a:p>
        </p:txBody>
      </p:sp>
      <p:pic>
        <p:nvPicPr>
          <p:cNvPr id="21506" name="Picture 2" descr="File:Davids-kingd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4128"/>
            <a:ext cx="7704856" cy="40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0526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hlinkClick r:id="rId4"/>
              </a:rPr>
              <a:t>www.en.wikipedia.org</a:t>
            </a:r>
            <a:r>
              <a:rPr lang="de-CH" b="1" dirty="0" smtClean="0"/>
              <a:t> (CC-BY 2.0)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5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JERUSALEM HEUTE</a:t>
            </a:r>
            <a:endParaRPr lang="de-CH" sz="3600" b="1" dirty="0"/>
          </a:p>
        </p:txBody>
      </p:sp>
      <p:pic>
        <p:nvPicPr>
          <p:cNvPr id="11266" name="Picture 2" descr="D:\03 Jerusalem\Views of Jerusalem\Jerusalem area aerial from south, tb010703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76" y="1268760"/>
            <a:ext cx="6891456" cy="51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6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03 Jerusalem\City of David\Temple Mount and City of David aerial from east, tb010703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6" y="1241400"/>
            <a:ext cx="6948116" cy="52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LAGE DER IR DAVID</a:t>
            </a:r>
            <a:endParaRPr lang="de-CH" sz="3600" b="1" dirty="0"/>
          </a:p>
        </p:txBody>
      </p:sp>
      <p:sp>
        <p:nvSpPr>
          <p:cNvPr id="5" name="Ellipse 4"/>
          <p:cNvSpPr/>
          <p:nvPr/>
        </p:nvSpPr>
        <p:spPr>
          <a:xfrm>
            <a:off x="1691680" y="3645024"/>
            <a:ext cx="3672408" cy="1512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LAGE DER IR DAVID</a:t>
            </a:r>
            <a:endParaRPr lang="de-CH" sz="3600" b="1" dirty="0"/>
          </a:p>
        </p:txBody>
      </p:sp>
      <p:pic>
        <p:nvPicPr>
          <p:cNvPr id="6146" name="Picture 2" descr="D:\03 Jerusalem\City of David\City of David from south, tb051907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4423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3131840" y="3501008"/>
            <a:ext cx="4176464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MODELL DER IR DAVID</a:t>
            </a:r>
            <a:endParaRPr lang="de-CH" sz="3600" b="1" dirty="0"/>
          </a:p>
        </p:txBody>
      </p:sp>
      <p:pic>
        <p:nvPicPr>
          <p:cNvPr id="9218" name="Picture 2" descr="D:\03 Jerusalem\Model of Jerusalem\Jerusalem model City of David from south, tb091506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442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7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MODELL DER IR DAVID</a:t>
            </a:r>
            <a:endParaRPr lang="de-CH" sz="3600" b="1" dirty="0"/>
          </a:p>
        </p:txBody>
      </p:sp>
      <p:pic>
        <p:nvPicPr>
          <p:cNvPr id="10242" name="Picture 2" descr="D:\03 Jerusalem\Model of Jerusalem\Jerusalem model City of David from southeast, tb012604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85" y="1268760"/>
            <a:ext cx="70076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Saul, David und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Einleitung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	König Saul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 König David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 </a:t>
            </a:r>
            <a:r>
              <a:rPr lang="de-CH" sz="4000" b="1" dirty="0"/>
              <a:t>König </a:t>
            </a:r>
            <a:r>
              <a:rPr lang="de-CH" sz="4000" b="1" dirty="0" smtClean="0"/>
              <a:t>Salomo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8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AUSGRABUNG VON DAVIDS PALAST</a:t>
            </a:r>
            <a:endParaRPr lang="de-CH" sz="3600" b="1" dirty="0"/>
          </a:p>
        </p:txBody>
      </p:sp>
      <p:pic>
        <p:nvPicPr>
          <p:cNvPr id="7170" name="Picture 2" descr="D:\03 Jerusalem\City of David\City of David, Palace of David excavation area, tb102306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5" y="1169368"/>
            <a:ext cx="8000257" cy="5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7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MODELL DES WASSERSYSTEMS</a:t>
            </a:r>
            <a:endParaRPr lang="de-CH" sz="3600" b="1" dirty="0"/>
          </a:p>
        </p:txBody>
      </p:sp>
      <p:pic>
        <p:nvPicPr>
          <p:cNvPr id="3074" name="Picture 2" descr="D:\03 Jerusalem\City of David Watersystems\City of David watersystems, Ben Zvi model, tb031200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25" y="1340768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9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WARREN’S SHAFT</a:t>
            </a:r>
            <a:endParaRPr lang="de-CH" sz="3600" b="1" dirty="0"/>
          </a:p>
        </p:txBody>
      </p:sp>
      <p:pic>
        <p:nvPicPr>
          <p:cNvPr id="2" name="Picture 2" descr="D:\03 Jerusalem\City of David Watersystems\Warren's Shaft view from top, tb051501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4" y="1268760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TUNNEL ZUM WARREN’S SHAFT</a:t>
            </a:r>
            <a:endParaRPr lang="de-CH" sz="3600" b="1" dirty="0"/>
          </a:p>
        </p:txBody>
      </p:sp>
      <p:pic>
        <p:nvPicPr>
          <p:cNvPr id="2050" name="Picture 2" descr="D:\03 Jerusalem\City of David Watersystems\Warren's Shaft tunnel, tb012801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5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David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de-CH" sz="4000" b="1" dirty="0" smtClean="0"/>
              <a:t>a.	Davids Jugendjahre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Davids Flucht</a:t>
            </a:r>
            <a:r>
              <a:rPr lang="de-CH" sz="4000" b="1" dirty="0" smtClean="0">
                <a:solidFill>
                  <a:srgbClr val="679776"/>
                </a:solidFill>
              </a:rPr>
              <a:t/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Davids Herrschaftsantritt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d. Davids spätere Jahre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e</a:t>
            </a:r>
            <a:r>
              <a:rPr lang="de-CH" sz="4000" b="1" dirty="0" smtClean="0"/>
              <a:t>. </a:t>
            </a:r>
            <a:r>
              <a:rPr lang="de-CH" sz="4000" b="1" dirty="0"/>
              <a:t>Davids </a:t>
            </a:r>
            <a:r>
              <a:rPr lang="de-CH" sz="4000" b="1" dirty="0" smtClean="0"/>
              <a:t>Erbe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95936" y="404664"/>
            <a:ext cx="4748021" cy="61206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DAVID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851920" y="6156012"/>
            <a:ext cx="478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Skulptur von Michelangelo (1501-1504)</a:t>
            </a:r>
            <a:endParaRPr lang="de-CH" b="1" dirty="0"/>
          </a:p>
        </p:txBody>
      </p:sp>
      <p:pic>
        <p:nvPicPr>
          <p:cNvPr id="20482" name="Picture 2" descr="http://upload.wikimedia.org/wikipedia/commons/thumb/d/d5/David_von_Michelangelo.jpg/220px-David_von_Michelang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168352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3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NATHAN WEIST DAVID ZURECHT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237312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aus dem Pariser Psalter, Mitte des 10. Jh.</a:t>
            </a:r>
            <a:endParaRPr lang="de-CH" b="1" dirty="0"/>
          </a:p>
        </p:txBody>
      </p:sp>
      <p:pic>
        <p:nvPicPr>
          <p:cNvPr id="2050" name="Picture 2" descr="File:Paris psaulter gr139 fol136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9076"/>
            <a:ext cx="4680520" cy="50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8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076056" y="346245"/>
            <a:ext cx="3744416" cy="230425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 BETET NACH SEINEM EHEBRUCH MIT BATHSEBA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004048" y="5879013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Illustration im Stundenbuch von Maria von Burgund (1477)</a:t>
            </a:r>
            <a:endParaRPr lang="de-CH" b="1" dirty="0"/>
          </a:p>
        </p:txBody>
      </p:sp>
      <p:pic>
        <p:nvPicPr>
          <p:cNvPr id="28674" name="Picture 2" descr="https://upload.wikimedia.org/wikipedia/commons/thumb/4/41/Stundenbuch_der_Maria_von_Burgund_Wien_cod._1857_Bussgebet_Koenig_Davids.jpg/640px-Stundenbuch_der_Maria_von_Burgund_Wien_cod._1857_Bussgebet_Koenig_Dav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6" y="362067"/>
            <a:ext cx="4462786" cy="609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5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2Sam 12,10a: </a:t>
            </a:r>
            <a:r>
              <a:rPr lang="de-CH" sz="4000" b="1" dirty="0" smtClean="0"/>
              <a:t>Nun soll auch von deinem Haus das Schwert nicht weichen ewiglich.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7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508104" y="346245"/>
            <a:ext cx="3346896" cy="11385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ABSALOMS </a:t>
            </a:r>
            <a:br>
              <a:rPr lang="de-CH" sz="3600" b="1" dirty="0" smtClean="0"/>
            </a:br>
            <a:r>
              <a:rPr lang="de-CH" sz="3600" b="1" dirty="0" smtClean="0"/>
              <a:t>TOD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364088" y="6228020"/>
            <a:ext cx="3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Albert </a:t>
            </a:r>
            <a:r>
              <a:rPr lang="de-CH" b="1" dirty="0" err="1" smtClean="0"/>
              <a:t>Weisgerber</a:t>
            </a:r>
            <a:r>
              <a:rPr lang="de-CH" b="1" dirty="0"/>
              <a:t> </a:t>
            </a:r>
            <a:r>
              <a:rPr lang="de-CH" b="1" dirty="0" smtClean="0"/>
              <a:t>(1902)</a:t>
            </a:r>
            <a:endParaRPr lang="de-CH" b="1" dirty="0"/>
          </a:p>
        </p:txBody>
      </p:sp>
      <p:pic>
        <p:nvPicPr>
          <p:cNvPr id="29698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317036"/>
            <a:ext cx="4900937" cy="62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8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57577" cy="5832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EN ROGEL (= ROGEL-QUELLE)</a:t>
            </a:r>
            <a:endParaRPr lang="de-CH" sz="3600" b="1" dirty="0"/>
          </a:p>
        </p:txBody>
      </p:sp>
      <p:pic>
        <p:nvPicPr>
          <p:cNvPr id="8194" name="Picture 2" descr="D:\03 Jerusalem\City of David\En Rogel from northwest, tb082305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4" y="1196752"/>
            <a:ext cx="790483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0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 WIRD VON ZADOK GESALBT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165304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Cornelis de Vos (1630)</a:t>
            </a:r>
            <a:endParaRPr lang="de-CH" b="1" dirty="0"/>
          </a:p>
        </p:txBody>
      </p:sp>
      <p:pic>
        <p:nvPicPr>
          <p:cNvPr id="32770" name="Picture 2" descr="https://upload.wikimedia.org/wikipedia/commons/8/85/Cornelis_de_Vos_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196751"/>
            <a:ext cx="5832648" cy="49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David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de-CH" sz="4000" b="1" dirty="0" smtClean="0"/>
              <a:t>a.	Davids Jugendjahre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Davids Flucht</a:t>
            </a:r>
            <a:r>
              <a:rPr lang="de-CH" sz="4000" b="1" dirty="0" smtClean="0">
                <a:solidFill>
                  <a:srgbClr val="679776"/>
                </a:solidFill>
              </a:rPr>
              <a:t/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Davids Herrschaftsantritt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Davids spätere Jahre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>
                <a:solidFill>
                  <a:srgbClr val="679776"/>
                </a:solidFill>
              </a:rPr>
              <a:t>e</a:t>
            </a:r>
            <a:r>
              <a:rPr lang="de-CH" sz="4000" b="1" dirty="0" smtClean="0">
                <a:solidFill>
                  <a:srgbClr val="679776"/>
                </a:solidFill>
              </a:rPr>
              <a:t>. </a:t>
            </a:r>
            <a:r>
              <a:rPr lang="de-CH" sz="4000" b="1" dirty="0">
                <a:solidFill>
                  <a:srgbClr val="679776"/>
                </a:solidFill>
              </a:rPr>
              <a:t>Davids </a:t>
            </a:r>
            <a:r>
              <a:rPr lang="de-CH" sz="4000" b="1" dirty="0" smtClean="0">
                <a:solidFill>
                  <a:srgbClr val="679776"/>
                </a:solidFill>
              </a:rPr>
              <a:t>Erbe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DAVIDS TOD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86493" y="6093296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Illustration einer mittelalterlichen Handschrift (</a:t>
            </a:r>
            <a:r>
              <a:rPr lang="de-CH" b="1" dirty="0" err="1" smtClean="0"/>
              <a:t>GoShow</a:t>
            </a:r>
            <a:r>
              <a:rPr lang="de-CH" b="1" dirty="0" smtClean="0"/>
              <a:t>, CC-BY-SA 3.0)</a:t>
            </a:r>
            <a:endParaRPr lang="de-CH" b="1" dirty="0"/>
          </a:p>
        </p:txBody>
      </p:sp>
      <p:pic>
        <p:nvPicPr>
          <p:cNvPr id="26626" name="Picture 2" descr="https://upload.wikimedia.org/wikipedia/commons/1/1d/Medieval_Royal_Funeral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1" y="1321994"/>
            <a:ext cx="82391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7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1Chr 28,3: </a:t>
            </a:r>
            <a:r>
              <a:rPr lang="de-CH" sz="4000" b="1" dirty="0" smtClean="0"/>
              <a:t>Aber Gott sprach zu mir: </a:t>
            </a:r>
            <a:br>
              <a:rPr lang="de-CH" sz="4000" b="1" dirty="0" smtClean="0"/>
            </a:br>
            <a:r>
              <a:rPr lang="de-CH" sz="4000" b="1" dirty="0" smtClean="0"/>
              <a:t>Du sollst meinem Namen kein Haus bauen; denn du bist ein Kriegsmann und hast Blut vergossen.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7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2Sam 7,12a: </a:t>
            </a:r>
            <a:r>
              <a:rPr lang="de-CH" sz="4000" b="1" dirty="0" smtClean="0"/>
              <a:t>Wenn deine Tage erfüllt sind und du bei deinen Vätern liegst, so will ich deinen Samen nach dir erwecken, …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2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2Sam 7,12b: </a:t>
            </a:r>
            <a:r>
              <a:rPr lang="de-CH" sz="4000" b="1" dirty="0" smtClean="0"/>
              <a:t>… der aus deinem Leib kommen wird, und ich werde sein Königtum befestigen.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8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2Sam 7,13: </a:t>
            </a:r>
            <a:r>
              <a:rPr lang="de-CH" sz="4000" b="1" dirty="0" smtClean="0"/>
              <a:t>Der wird meinem Namen ein Haus bauen, und ich werde den Thron seines Königreichs auf ewig befestigen.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2Sam 7,14a: </a:t>
            </a:r>
            <a:r>
              <a:rPr lang="de-CH" sz="4000" b="1" dirty="0" smtClean="0"/>
              <a:t>Ich will sein Vater sein, und er soll mein Sohn sein.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4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STELE VON TEL-DAN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7543" y="6165304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Älteste Inschrift mit der Erwähnung des «Hauses David» (ca. 9. Jh. v. Chr.) </a:t>
            </a:r>
            <a:endParaRPr lang="de-CH" b="1" dirty="0"/>
          </a:p>
        </p:txBody>
      </p:sp>
      <p:pic>
        <p:nvPicPr>
          <p:cNvPr id="47106" name="Picture 2" descr="https://upload.wikimedia.org/wikipedia/commons/thumb/f/f5/Samuel_and_Saidye_Bronfman_Archaeology_WingDSCN5105.JPG/800px-Samuel_and_Saidye_Bronfman_Archaeology_WingDSCN5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54" y="1340768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5292080" y="3501008"/>
            <a:ext cx="1584176" cy="1512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7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57577" cy="583264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699795" y="5301208"/>
            <a:ext cx="2856977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Saul, David und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 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	König Saul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 König David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3.  </a:t>
            </a:r>
            <a:r>
              <a:rPr lang="de-CH" sz="4000" b="1" dirty="0">
                <a:solidFill>
                  <a:srgbClr val="679776"/>
                </a:solidFill>
              </a:rPr>
              <a:t>König </a:t>
            </a:r>
            <a:r>
              <a:rPr lang="de-CH" sz="4000" b="1" dirty="0" smtClean="0">
                <a:solidFill>
                  <a:srgbClr val="679776"/>
                </a:solidFill>
              </a:rPr>
              <a:t>Salomo</a:t>
            </a:r>
            <a:r>
              <a:rPr lang="de-CH" sz="4000" b="1" dirty="0">
                <a:solidFill>
                  <a:srgbClr val="679776"/>
                </a:solidFill>
              </a:rPr>
              <a:t/>
            </a:r>
            <a:br>
              <a:rPr lang="de-CH" sz="4000" b="1" dirty="0">
                <a:solidFill>
                  <a:srgbClr val="679776"/>
                </a:solidFill>
              </a:rPr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6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rgbClr val="679776"/>
                </a:solidFill>
              </a:rPr>
              <a:t>     </a:t>
            </a:r>
            <a:r>
              <a:rPr lang="de-CH" sz="4000" b="1" dirty="0" smtClean="0">
                <a:solidFill>
                  <a:srgbClr val="679776"/>
                </a:solidFill>
              </a:rPr>
              <a:t>a.	Salomos Weisheit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Salomos Regierungstätigkeit</a:t>
            </a:r>
            <a:r>
              <a:rPr lang="de-CH" sz="4000" b="1" dirty="0" smtClean="0">
                <a:solidFill>
                  <a:srgbClr val="679776"/>
                </a:solidFill>
              </a:rPr>
              <a:t/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Salomos Tempelbau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de-CH" sz="4000" b="1" dirty="0" smtClean="0"/>
              <a:t>d. Salomos </a:t>
            </a:r>
            <a:r>
              <a:rPr lang="de-CH" sz="4000" b="1" dirty="0" smtClean="0"/>
              <a:t>Ende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6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SALOMOS TRAUM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228020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Luca Giordano (1693)</a:t>
            </a:r>
            <a:endParaRPr lang="de-CH" b="1" dirty="0"/>
          </a:p>
        </p:txBody>
      </p:sp>
      <p:pic>
        <p:nvPicPr>
          <p:cNvPr id="33794" name="Picture 2" descr="https://upload.wikimedia.org/wikipedia/commons/thumb/3/3b/Luca_Giordano_-_Dream_of_Solomon_-_WGA09004.jpg/800px-Luca_Giordano_-_Dream_of_Solomon_-_WGA09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" y="1268760"/>
            <a:ext cx="70894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6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3,5: </a:t>
            </a:r>
            <a:r>
              <a:rPr lang="de-CH" sz="4000" b="1" dirty="0" smtClean="0"/>
              <a:t>Bitte, was ich dir geben soll.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3,9a: </a:t>
            </a:r>
            <a:r>
              <a:rPr lang="de-CH" sz="4000" b="1" dirty="0" smtClean="0"/>
              <a:t>So gib du deinem Knecht doch ein verständiges Herz.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6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URTEIL SALOMOS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5949280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Gemälde von Giovanni Battista Tiepolo, Erzbischöfliches Palais in Udine (18. Jh.)</a:t>
            </a:r>
            <a:endParaRPr lang="de-CH" b="1" dirty="0"/>
          </a:p>
        </p:txBody>
      </p:sp>
      <p:pic>
        <p:nvPicPr>
          <p:cNvPr id="31746" name="Picture 2" descr="http://upload.wikimedia.org/wikipedia/commons/thumb/e/e9/Giovanni_Battista_Tiepolo_061.jpg/1024px-Giovanni_Battista_Tiepolo_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1" y="1412777"/>
            <a:ext cx="824425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4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rgbClr val="679776"/>
                </a:solidFill>
              </a:rPr>
              <a:t>     </a:t>
            </a:r>
            <a:r>
              <a:rPr lang="de-CH" sz="4000" b="1" dirty="0" smtClean="0"/>
              <a:t>a.	Salomos Weisheit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b.  Salomos Regierungstätigkeit</a:t>
            </a:r>
            <a:br>
              <a:rPr lang="de-CH" sz="4000" b="1" dirty="0" smtClean="0">
                <a:solidFill>
                  <a:srgbClr val="679776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c.  Salomos Tempelbau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Salomos Ende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0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5,4a: </a:t>
            </a:r>
            <a:r>
              <a:rPr lang="de-CH" sz="4000" b="1" dirty="0" smtClean="0"/>
              <a:t>Denn er herrschte im ganzen Land diesseits des [Euphrat-] Stroms von </a:t>
            </a:r>
            <a:r>
              <a:rPr lang="de-CH" sz="4000" b="1" dirty="0" err="1" smtClean="0"/>
              <a:t>Tiphsach</a:t>
            </a:r>
            <a:r>
              <a:rPr lang="de-CH" sz="4000" b="1" dirty="0" smtClean="0"/>
              <a:t> bis nach Gaza, über alle Könige diesseits des Stromes.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7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5,4b: </a:t>
            </a:r>
            <a:r>
              <a:rPr lang="de-CH" sz="4000" b="1" dirty="0" smtClean="0"/>
              <a:t>Und er hatte Frieden auf allen Seiten ringsum.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5,5: </a:t>
            </a:r>
            <a:r>
              <a:rPr lang="de-CH" sz="4000" b="1" dirty="0" smtClean="0"/>
              <a:t>Und </a:t>
            </a:r>
            <a:r>
              <a:rPr lang="de-CH" sz="4000" b="1" dirty="0" err="1" smtClean="0"/>
              <a:t>Juda</a:t>
            </a:r>
            <a:r>
              <a:rPr lang="de-CH" sz="4000" b="1" dirty="0" smtClean="0"/>
              <a:t> und Israel wohn-</a:t>
            </a:r>
            <a:r>
              <a:rPr lang="de-CH" sz="4000" b="1" dirty="0" err="1" smtClean="0"/>
              <a:t>ten</a:t>
            </a:r>
            <a:r>
              <a:rPr lang="de-CH" sz="4000" b="1" dirty="0" smtClean="0"/>
              <a:t> sicher, jeder unter seinem Weinstock und unter seinem Feigen-baum, von Dan bis Beerscheba, solange Salomo lebte.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7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«BIBLIOTHECA DIVINA»</a:t>
            </a:r>
            <a:endParaRPr lang="de-CH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99429"/>
            <a:ext cx="5040560" cy="53539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99457" y="6443425"/>
            <a:ext cx="321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Bild aus: DOWLEY, Der grosse Bibelführer, S. 6.</a:t>
            </a:r>
            <a:endParaRPr lang="de-CH" sz="1200" dirty="0"/>
          </a:p>
        </p:txBody>
      </p:sp>
      <p:sp>
        <p:nvSpPr>
          <p:cNvPr id="2" name="Ellipse 1"/>
          <p:cNvSpPr/>
          <p:nvPr/>
        </p:nvSpPr>
        <p:spPr>
          <a:xfrm>
            <a:off x="4788024" y="1412776"/>
            <a:ext cx="1008113" cy="1296144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9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SALOMO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214897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Russische Ikone (18. Jh.)</a:t>
            </a:r>
            <a:endParaRPr lang="de-CH" b="1" dirty="0"/>
          </a:p>
        </p:txBody>
      </p:sp>
      <p:pic>
        <p:nvPicPr>
          <p:cNvPr id="100354" name="Picture 2" descr="https://upload.wikimedia.org/wikipedia/commons/thumb/b/bf/King-Solomon-Russian-icon.jpg/220px-King-Solomon-Russia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213032"/>
            <a:ext cx="4536504" cy="49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4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 TRIFFT DIE KÖNIGIN VON SABA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31538" y="5914146"/>
            <a:ext cx="835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Relief von Lorenzo Ghiberti am Baptisterium in Florenz (15. Jh.)</a:t>
            </a:r>
            <a:br>
              <a:rPr lang="de-CH" b="1" dirty="0" smtClean="0"/>
            </a:br>
            <a:r>
              <a:rPr lang="de-CH" dirty="0" smtClean="0"/>
              <a:t>(Bild: </a:t>
            </a:r>
            <a:r>
              <a:rPr lang="de-CH" dirty="0" err="1" smtClean="0"/>
              <a:t>Richardfabi</a:t>
            </a:r>
            <a:r>
              <a:rPr lang="de-CH" dirty="0" smtClean="0"/>
              <a:t>, CC-BY-SA 3.0)</a:t>
            </a:r>
            <a:endParaRPr lang="de-CH" b="1" dirty="0"/>
          </a:p>
        </p:txBody>
      </p:sp>
      <p:pic>
        <p:nvPicPr>
          <p:cNvPr id="30722" name="Picture 2" descr="http://upload.wikimedia.org/wikipedia/commons/thumb/5/59/Saabaghiberti.jpg/640px-Saabaghiber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34" y="1247733"/>
            <a:ext cx="4490339" cy="45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0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BESUCH DER KÖNIGIN VON SABA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228020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Edward </a:t>
            </a:r>
            <a:r>
              <a:rPr lang="de-CH" b="1" dirty="0" err="1" smtClean="0"/>
              <a:t>Poynter</a:t>
            </a:r>
            <a:r>
              <a:rPr lang="de-CH" b="1" dirty="0" smtClean="0"/>
              <a:t> (1890)</a:t>
            </a:r>
            <a:endParaRPr lang="de-CH" b="1" dirty="0"/>
          </a:p>
        </p:txBody>
      </p:sp>
      <p:pic>
        <p:nvPicPr>
          <p:cNvPr id="34818" name="Picture 2" descr="https://upload.wikimedia.org/wikipedia/commons/thumb/4/43/%27The_Visit_of_the_Queen_of_Sheba_to_King_Solomon%27%2C_oil_on_canvas_painting_by_Edward_Poynter%2C_1890%2C_Art_Gallery_of_New_South_Wales.jpg/800px-%27The_Visit_of_the_Queen_of_Sheba_to_King_Solomon%27%2C_oil_on_canvas_painting_by_Edward_Poynter%2C_1890%2C_Art_Gallery_of_New_South_Wa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8" y="1268760"/>
            <a:ext cx="737986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7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1Kön 10,27: </a:t>
            </a:r>
            <a:r>
              <a:rPr lang="de-CH" sz="4000" b="1" dirty="0" smtClean="0"/>
              <a:t>Und der König machte </a:t>
            </a:r>
            <a:br>
              <a:rPr lang="de-CH" sz="4000" b="1" dirty="0" smtClean="0"/>
            </a:br>
            <a:r>
              <a:rPr lang="de-CH" sz="4000" b="1" dirty="0" smtClean="0"/>
              <a:t>das Silber in Jerusalem an Menge den Steinen gleich und das Zedernholz den Maulbeerfeigenbäumen in der </a:t>
            </a:r>
            <a:r>
              <a:rPr lang="de-CH" sz="4000" b="1" dirty="0" err="1" smtClean="0"/>
              <a:t>Schephela</a:t>
            </a:r>
            <a:r>
              <a:rPr lang="de-CH" sz="4000" b="1" dirty="0" smtClean="0"/>
              <a:t>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STADTMAUERN JERUSALEMS</a:t>
            </a:r>
            <a:endParaRPr lang="de-CH" sz="3600" b="1" dirty="0"/>
          </a:p>
        </p:txBody>
      </p:sp>
      <p:pic>
        <p:nvPicPr>
          <p:cNvPr id="4" name="Picture 2" descr="C:\Users\Roger\Desktop\Israel 2013\IMG_0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848872" cy="523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1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MILLO</a:t>
            </a:r>
            <a:endParaRPr lang="de-CH" sz="3600" b="1" dirty="0"/>
          </a:p>
        </p:txBody>
      </p:sp>
      <p:pic>
        <p:nvPicPr>
          <p:cNvPr id="5" name="Picture 2" descr="C:\Users\Roger\Eigene Bilder\PictureProject\0029\DSCN64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89" y="1362128"/>
            <a:ext cx="6813630" cy="511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3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STADTTOR VON GEZER</a:t>
            </a:r>
            <a:endParaRPr lang="de-CH" sz="3600" b="1" dirty="0"/>
          </a:p>
        </p:txBody>
      </p:sp>
      <p:pic>
        <p:nvPicPr>
          <p:cNvPr id="44034" name="Picture 2" descr="D:\04 Judah and the Dead Sea\Shephelah-Gezer\Gezer Solomonic gate from northeast, tb070506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6" y="1268760"/>
            <a:ext cx="774423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rgbClr val="679776"/>
                </a:solidFill>
              </a:rPr>
              <a:t>     </a:t>
            </a:r>
            <a:r>
              <a:rPr lang="de-CH" sz="4000" b="1" dirty="0" smtClean="0"/>
              <a:t>a.	Salomos Weisheit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Salomos Regierungstätigkeit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rgbClr val="679776"/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c.  Salomos Tempelbau</a:t>
            </a:r>
            <a:r>
              <a:rPr lang="de-CH" sz="4000" b="1" dirty="0">
                <a:solidFill>
                  <a:srgbClr val="679776"/>
                </a:solidFill>
              </a:rPr>
              <a:t/>
            </a:r>
            <a:br>
              <a:rPr lang="de-CH" sz="4000" b="1" dirty="0">
                <a:solidFill>
                  <a:srgbClr val="679776"/>
                </a:solidFill>
              </a:rPr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d. Salomos Ende</a:t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8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436096" y="404664"/>
            <a:ext cx="3384376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 PLANT DEN TEMPEL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92080" y="62280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Bibelkarte (1896)</a:t>
            </a:r>
            <a:endParaRPr lang="de-CH" b="1" dirty="0"/>
          </a:p>
        </p:txBody>
      </p:sp>
      <p:pic>
        <p:nvPicPr>
          <p:cNvPr id="38914" name="Picture 2" descr="Solomon planning the building of the temp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968"/>
            <a:ext cx="4869380" cy="61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8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MODELL DES ERSTEN TEMPELS</a:t>
            </a:r>
            <a:endParaRPr lang="de-CH" sz="3600" b="1" dirty="0"/>
          </a:p>
        </p:txBody>
      </p:sp>
      <p:pic>
        <p:nvPicPr>
          <p:cNvPr id="108546" name="Picture 2" descr="http://upload.wikimedia.org/wikipedia/commons/thumb/7/72/Jerusalem_temple3.jpg/800px-Jerusalem_templ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3" y="1484784"/>
            <a:ext cx="776464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7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57577" cy="583264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699795" y="5301208"/>
            <a:ext cx="2856977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5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148064" y="404664"/>
            <a:ext cx="3672408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 WEIHT DEN TEMPEL EIN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3000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James </a:t>
            </a:r>
            <a:r>
              <a:rPr lang="de-CH" b="1" dirty="0" err="1" smtClean="0"/>
              <a:t>Tissot</a:t>
            </a:r>
            <a:r>
              <a:rPr lang="de-CH" b="1" dirty="0" smtClean="0"/>
              <a:t> (1896-1902)</a:t>
            </a:r>
            <a:endParaRPr lang="de-CH" b="1" dirty="0"/>
          </a:p>
        </p:txBody>
      </p:sp>
      <p:pic>
        <p:nvPicPr>
          <p:cNvPr id="39938" name="Picture 2" descr="https://upload.wikimedia.org/wikipedia/commons/0/0a/Tissot_Solomon_Dedicates_the_Temple_at_Jerusa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7301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2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2Chr 5,13: </a:t>
            </a:r>
            <a:r>
              <a:rPr lang="de-CH" sz="4000" b="1" dirty="0" smtClean="0"/>
              <a:t>Da wurde das Haus, das Haus des Herrn, mit einer Wolke er-füllt […]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7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2Chr 5,14: </a:t>
            </a:r>
            <a:r>
              <a:rPr lang="de-CH" sz="4000" b="1" dirty="0" smtClean="0"/>
              <a:t>… denn die Herrlichkeit des Herrn erfüllte das Haus Gottes.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2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König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2400" b="1" dirty="0" smtClean="0">
                <a:solidFill>
                  <a:srgbClr val="679776"/>
                </a:solidFill>
              </a:rPr>
              <a:t>     </a:t>
            </a:r>
            <a:r>
              <a:rPr lang="de-CH" sz="4000" b="1" dirty="0" smtClean="0"/>
              <a:t>a.	Salomos Weisheit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b.  Salomos Regierungstätigkeit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rgbClr val="679776"/>
                </a:solidFill>
              </a:rPr>
              <a:t>   </a:t>
            </a:r>
            <a:r>
              <a:rPr lang="de-CH" sz="4000" b="1" dirty="0" smtClean="0"/>
              <a:t>c.  Salomos Tempelbau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rgbClr val="679776"/>
                </a:solidFill>
              </a:rPr>
              <a:t/>
            </a:r>
            <a:br>
              <a:rPr lang="de-CH" sz="1400" b="1" dirty="0">
                <a:solidFill>
                  <a:srgbClr val="679776"/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d. Salomos Ende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2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ALTE SALOMO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214897"/>
            <a:ext cx="83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Isaak </a:t>
            </a:r>
            <a:r>
              <a:rPr lang="de-CH" b="1" dirty="0" err="1" smtClean="0"/>
              <a:t>Asknaziy</a:t>
            </a:r>
            <a:r>
              <a:rPr lang="de-CH" b="1" dirty="0" smtClean="0"/>
              <a:t> (19. Jh.)</a:t>
            </a:r>
            <a:endParaRPr lang="de-CH" b="1" dirty="0"/>
          </a:p>
        </p:txBody>
      </p:sp>
      <p:pic>
        <p:nvPicPr>
          <p:cNvPr id="35842" name="Picture 2" descr="https://upload.wikimedia.org/wikipedia/commons/4/4d/Isaak_Asknaziy_0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9" y="1395242"/>
            <a:ext cx="767298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6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92080" y="404664"/>
            <a:ext cx="3528392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SALOMOS </a:t>
            </a:r>
            <a:br>
              <a:rPr lang="de-CH" sz="3600" b="1" dirty="0" smtClean="0"/>
            </a:br>
            <a:r>
              <a:rPr lang="de-CH" sz="3600" b="1" dirty="0" smtClean="0"/>
              <a:t>FRAUEN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 von Willem de </a:t>
            </a:r>
            <a:r>
              <a:rPr lang="de-CH" b="1" dirty="0" err="1" smtClean="0"/>
              <a:t>Poorter</a:t>
            </a:r>
            <a:r>
              <a:rPr lang="de-CH" b="1" dirty="0" smtClean="0"/>
              <a:t> (17. Jh.)</a:t>
            </a:r>
            <a:endParaRPr lang="de-CH" b="1" dirty="0"/>
          </a:p>
        </p:txBody>
      </p:sp>
      <p:pic>
        <p:nvPicPr>
          <p:cNvPr id="36866" name="Picture 2" descr="https://upload.wikimedia.org/wikipedia/commons/thumb/4/48/De_afgoderij_van_koning_Salomo_Rijksmuseum_SK-A-757.jpeg/640px-De_afgoderij_van_koning_Salomo_Rijksmuseum_SK-A-7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637"/>
            <a:ext cx="4744719" cy="614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9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4"/>
            <a:ext cx="3456384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GETEILTE KÖNIGREICH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364088" y="602302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Bild: </a:t>
            </a:r>
            <a:r>
              <a:rPr lang="de-CH" dirty="0" err="1" smtClean="0"/>
              <a:t>FinnWikiNo</a:t>
            </a:r>
            <a:r>
              <a:rPr lang="de-CH" dirty="0" smtClean="0"/>
              <a:t>, </a:t>
            </a:r>
            <a:r>
              <a:rPr lang="de-CH" dirty="0" err="1" smtClean="0"/>
              <a:t>derivated</a:t>
            </a:r>
            <a:r>
              <a:rPr lang="de-CH" dirty="0" smtClean="0"/>
              <a:t> </a:t>
            </a:r>
            <a:r>
              <a:rPr lang="de-CH" dirty="0" err="1" smtClean="0"/>
              <a:t>work</a:t>
            </a:r>
            <a:r>
              <a:rPr lang="de-CH" dirty="0" smtClean="0"/>
              <a:t>: </a:t>
            </a:r>
            <a:r>
              <a:rPr lang="de-CH" dirty="0" err="1" smtClean="0"/>
              <a:t>Richardprins</a:t>
            </a:r>
            <a:r>
              <a:rPr lang="de-CH" dirty="0" smtClean="0"/>
              <a:t>, CC-BY-SA 3.0</a:t>
            </a:r>
            <a:endParaRPr lang="de-CH" dirty="0"/>
          </a:p>
        </p:txBody>
      </p:sp>
      <p:pic>
        <p:nvPicPr>
          <p:cNvPr id="37890" name="Picture 2" descr="https://upload.wikimedia.org/wikipedia/commons/thumb/b/bd/Kingdoms_of_Israel_and_Judah_map_830.svg/640px-Kingdoms_of_Israel_and_Judah_map_830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824536" cy="620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/>
          </a:bodyPr>
          <a:lstStyle/>
          <a:p>
            <a:pPr algn="l"/>
            <a:r>
              <a:rPr lang="de-CH" b="1" dirty="0" smtClean="0"/>
              <a:t>Saul, David und Salomo</a:t>
            </a:r>
            <a:br>
              <a:rPr lang="de-CH" b="1" dirty="0" smtClean="0"/>
            </a:br>
            <a: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 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	König Saul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 König David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 </a:t>
            </a:r>
            <a:r>
              <a:rPr lang="de-CH" sz="4000" b="1" dirty="0"/>
              <a:t>König </a:t>
            </a:r>
            <a:r>
              <a:rPr lang="de-CH" sz="4000" b="1" dirty="0" smtClean="0"/>
              <a:t>Salomo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>
                <a:solidFill>
                  <a:srgbClr val="679776"/>
                </a:solidFill>
              </a:rPr>
              <a:t>Schlusswort</a:t>
            </a:r>
            <a:endParaRPr lang="de-CH" sz="4000" b="1" dirty="0">
              <a:solidFill>
                <a:srgbClr val="679776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3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679776"/>
                </a:solidFill>
              </a:rPr>
              <a:t>5Mo 6,5: </a:t>
            </a:r>
            <a:r>
              <a:rPr lang="de-CH" sz="4000" b="1" dirty="0" smtClean="0"/>
              <a:t>Und du sollst den Herrn, deinen Gott, lieben mit deinem ganzen Herzen und mit deiner ganzen Seele und mit deiner ganzen Kraft.</a:t>
            </a:r>
            <a:endParaRPr lang="de-CH" sz="4000" b="1" dirty="0"/>
          </a:p>
        </p:txBody>
      </p:sp>
      <p:pic>
        <p:nvPicPr>
          <p:cNvPr id="5122" name="Picture 2" descr="D:\03 Jerusalem\City of David\City of David from south, tb051907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b="33563"/>
          <a:stretch/>
        </p:blipFill>
        <p:spPr bwMode="auto">
          <a:xfrm>
            <a:off x="395536" y="4057916"/>
            <a:ext cx="8424936" cy="24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3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Saul, David und Salomo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C00000"/>
                </a:solidFill>
              </a:rPr>
              <a:t>(Bibelkurs, Teil </a:t>
            </a:r>
            <a:r>
              <a:rPr lang="de-CH" sz="3600" b="1" dirty="0" smtClean="0">
                <a:solidFill>
                  <a:srgbClr val="C00000"/>
                </a:solidFill>
              </a:rPr>
              <a:t>10/24</a:t>
            </a:r>
            <a:r>
              <a:rPr lang="de-CH" sz="3600" b="1" dirty="0" smtClean="0">
                <a:solidFill>
                  <a:srgbClr val="C0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3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99"/>
  <p:tag name="TAG_BACKING_FORM_KEY" val="788546-c:\users\colombo.perm\documents\001 files\001 hans\02 egw\03 bibelkurs\06 powerpoint\bibelkurs teil 10 - internet.pptx"/>
  <p:tag name="ARTICULATE_PRESENTER_VERSION" val="7"/>
  <p:tag name="ARTICULATE_PROJECT_OPEN" val="1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4"/>
  <p:tag name="ARTICULATE_USED_LAYOUT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9"/>
  <p:tag name="ARTICULATE_USED_LAYOUT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0"/>
  <p:tag name="ARTICULATE_USED_LAYOUT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5"/>
  <p:tag name="ARTICULATE_USED_LAYOUT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6"/>
  <p:tag name="ARTICULATE_USED_LAYOUT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7"/>
  <p:tag name="ARTICULATE_USED_LAYOUT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8"/>
  <p:tag name="ARTICULATE_USED_LAYOU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8"/>
  <p:tag name="ARTICULATE_USED_LAYOUT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9"/>
  <p:tag name="ARTICULATE_USED_LAYOUT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0"/>
  <p:tag name="ARTICULATE_USED_LAYOUT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3"/>
  <p:tag name="ARTICULATE_USED_LAYOU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70"/>
  <p:tag name="ARTICULATE_USED_LAYOUT" val="1"/>
  <p:tag name="ORIGINAL_AUDIO_FILEPATH" val="C:\Users\Colombo.Perm\Documents\001 FILES\001 HANS\02 EGW\03 BIBELKURS\09 AUDIO-DATEIEN\150501_10_Bibelkurs_10.mp3"/>
  <p:tag name="ELAPSEDTIME" val="1586.65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1"/>
  <p:tag name="ARTICULATE_USED_LAYOUT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2"/>
  <p:tag name="ARTICULATE_USED_LAYOUT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4"/>
  <p:tag name="ARTICULATE_USED_LAYOUT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5"/>
  <p:tag name="ARTICULATE_USED_LAYOUT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6"/>
  <p:tag name="ARTICULATE_USED_LAYOUT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7"/>
  <p:tag name="ARTICULATE_USED_LAYOUT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8"/>
  <p:tag name="ARTICULATE_USED_LAYOUT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4"/>
  <p:tag name="ARTICULATE_USED_LAYOUT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5"/>
  <p:tag name="ARTICULATE_USED_LAYOUT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89"/>
  <p:tag name="ARTICULATE_USED_LAYOU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67"/>
  <p:tag name="ARTICULATE_USED_LAYOUT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6"/>
  <p:tag name="ARTICULATE_USED_LAYOUT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0"/>
  <p:tag name="ARTICULATE_USED_LAYOUT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7"/>
  <p:tag name="ARTICULATE_USED_LAYOUT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8"/>
  <p:tag name="ARTICULATE_USED_LAYOUT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6"/>
  <p:tag name="ARTICULATE_USED_LAYOUT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5"/>
  <p:tag name="ARTICULATE_USED_LAYOUT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99"/>
  <p:tag name="ARTICULATE_USED_LAYOUT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0"/>
  <p:tag name="ARTICULATE_USED_LAYOUT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7"/>
  <p:tag name="ARTICULATE_USED_LAYOUT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1"/>
  <p:tag name="ARTICULATE_USED_LAYOU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68"/>
  <p:tag name="ARTICULATE_USED_LAYOUT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8"/>
  <p:tag name="ARTICULATE_USED_LAYOUT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3"/>
  <p:tag name="ARTICULATE_USED_LAYOUT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09"/>
  <p:tag name="ARTICULATE_USED_LAYOUT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0"/>
  <p:tag name="ARTICULATE_USED_LAYOUT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1"/>
  <p:tag name="ARTICULATE_USED_LAYOUT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2"/>
  <p:tag name="ARTICULATE_USED_LAYOUT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3"/>
  <p:tag name="ARTICULATE_USED_LAYOUT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4"/>
  <p:tag name="ARTICULATE_USED_LAYOUT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5"/>
  <p:tag name="ARTICULATE_USED_LAYOUT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6"/>
  <p:tag name="ARTICULATE_USED_LAYOU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69"/>
  <p:tag name="ARTICULATE_USED_LAYOUT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7"/>
  <p:tag name="ARTICULATE_USED_LAYOUT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8"/>
  <p:tag name="ARTICULATE_USED_LAYOUT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19"/>
  <p:tag name="ARTICULATE_USED_LAYOUT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23"/>
  <p:tag name="ARTICULATE_USED_LAYOUT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24"/>
  <p:tag name="ARTICULATE_USED_LAYOUT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0"/>
  <p:tag name="ARTICULATE_USED_LAYOUT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7"/>
  <p:tag name="ARTICULATE_USED_LAYOUT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9"/>
  <p:tag name="ARTICULATE_USED_LAYOUT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8"/>
  <p:tag name="ARTICULATE_USED_LAYOUT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2"/>
  <p:tag name="ARTICULATE_USED_LAYOUT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652"/>
  <p:tag name="ARTICULATE_USED_LAYOUT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0"/>
  <p:tag name="ARTICULATE_USED_LAYOUT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1"/>
  <p:tag name="ARTICULATE_USED_LAYOUT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23"/>
  <p:tag name="ARTICULATE_USED_LAYOUT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1"/>
  <p:tag name="ARTICULATE_USED_LAYOUT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4"/>
  <p:tag name="ARTICULATE_USED_LAYOUT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3"/>
  <p:tag name="ARTICULATE_USED_LAYOUT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5"/>
  <p:tag name="ARTICULATE_USED_LAYOUT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6"/>
  <p:tag name="ARTICULATE_USED_LAYOUT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7"/>
  <p:tag name="ARTICULATE_USED_LAYOUT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8"/>
  <p:tag name="ARTICULATE_USED_LAYOU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2"/>
  <p:tag name="ARTICULATE_USED_LAYOUT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39"/>
  <p:tag name="ARTICULATE_USED_LAYOUT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0"/>
  <p:tag name="ARTICULATE_USED_LAYOUT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1"/>
  <p:tag name="ARTICULATE_USED_LAYOUT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2"/>
  <p:tag name="ARTICULATE_USED_LAYOUT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3"/>
  <p:tag name="ARTICULATE_USED_LAYOUT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4"/>
  <p:tag name="ARTICULATE_USED_LAYOUT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5"/>
  <p:tag name="ARTICULATE_USED_LAYOUT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6"/>
  <p:tag name="ARTICULATE_USED_LAYOUT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7"/>
  <p:tag name="ARTICULATE_USED_LAYOUT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8"/>
  <p:tag name="ARTICULATE_USED_LAYOUT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1"/>
  <p:tag name="ARTICULATE_USED_LAYOUT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49"/>
  <p:tag name="ARTICULATE_USED_LAYOUT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0"/>
  <p:tag name="ARTICULATE_USED_LAYOUT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1"/>
  <p:tag name="ARTICULATE_USED_LAYOUT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2"/>
  <p:tag name="ARTICULATE_USED_LAYOUT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3"/>
  <p:tag name="ARTICULATE_USED_LAYOUT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5"/>
  <p:tag name="ARTICULATE_USED_LAYOUT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6"/>
  <p:tag name="ARTICULATE_USED_LAYOUT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66"/>
  <p:tag name="ARTICULATE_USED_LAYOUT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4"/>
  <p:tag name="ARTICULATE_USED_LAYOUT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5"/>
  <p:tag name="ARTICULATE_USED_LAYOUT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73"/>
  <p:tag name="ARTICULATE_USED_LAYOUT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7"/>
  <p:tag name="ARTICULATE_USED_LAYOUT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6"/>
  <p:tag name="ARTICULATE_USED_LAYOUT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7"/>
  <p:tag name="ARTICULATE_USED_LAYOUT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8"/>
  <p:tag name="ARTICULATE_USED_LAYOUT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59"/>
  <p:tag name="ARTICULATE_USED_LAYOUT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1"/>
  <p:tag name="ARTICULATE_USED_LAYOUT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59"/>
  <p:tag name="ARTICULATE_USED_LAYOUT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260"/>
  <p:tag name="ARTICULATE_USED_LAYOUT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2"/>
  <p:tag name="ARTICULATE_USED_LAYOUT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UDIO_ID" val="1363"/>
  <p:tag name="ARTICULATE_USED_LAYOUT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Microsoft Office PowerPoint</Application>
  <PresentationFormat>Bildschirmpräsentation (4:3)</PresentationFormat>
  <Paragraphs>127</Paragraphs>
  <Slides>99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99</vt:i4>
      </vt:variant>
    </vt:vector>
  </HeadingPairs>
  <TitlesOfParts>
    <vt:vector size="100" baseType="lpstr">
      <vt:lpstr>Larissa</vt:lpstr>
      <vt:lpstr>PowerPoint-Präsentation</vt:lpstr>
      <vt:lpstr>PowerPoint-Präsentation</vt:lpstr>
      <vt:lpstr>PowerPoint-Präsentation</vt:lpstr>
      <vt:lpstr>PowerPoint-Präsentation</vt:lpstr>
      <vt:lpstr>Saul, David und Salomo     Einleitung     1. König Saul      2.  König David      3.  König Salomo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Saul, David und Salomo     Einleitung     1. König Saul      2.  König David      3.  König Salomo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Saul, David und Salomo     Einleitung     1. König Saul      2.  König David      3.  König Salomo     Schlusswort</vt:lpstr>
      <vt:lpstr>König David       a. Davids Jugendjahre      b.  Davids Flucht      c.  Davids Herrschaftsantritt     d. Davids spätere Jahre     e. Davids Erbe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David       a. Davids Jugendjahre      b.  Davids Flucht      c.  Davids Herrschaftsantritt     d. Davids spätere Jahre     e. Davids Erbe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David       a. Davids Jugendjahre      b.  Davids Flucht      c.  Davids Herrschaftsantritt     d. Davids spätere Jahre     e. Davids Erbe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David       a. Davids Jugendjahre      b.  Davids Flucht      c.  Davids Herrschaftsantritt     d. Davids spätere Jahre     e. Davids Erbe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David       a. Davids Jugendjahre      b.  Davids Flucht      c.  Davids Herrschaftsantritt     d. Davids spätere Jahre     e. Davids Erbe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Saul, David und Salomo     Einleitung     1. König Saul      2.  König David      3.  König Salomo     Schlusswort</vt:lpstr>
      <vt:lpstr>König Salomo       a. Salomos Weisheit      b.  Salomos Regierungstätigkeit      c.  Salomos Tempelbau     d. Salomos Ende     </vt:lpstr>
      <vt:lpstr>PowerPoint-Präsentation</vt:lpstr>
      <vt:lpstr>PowerPoint-Präsentation</vt:lpstr>
      <vt:lpstr>PowerPoint-Präsentation</vt:lpstr>
      <vt:lpstr>PowerPoint-Präsentation</vt:lpstr>
      <vt:lpstr>König Salomo       a. Salomos Weisheit      b.  Salomos Regierungstätigkeit      c.  Salomos Tempelbau     d. Salomos Ende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Salomo       a. Salomos Weisheit      b.  Salomos Regierungstätigkeit      c.  Salomos Tempelbau     d. Salomos Ende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König Salomo       a. Salomos Weisheit      b.  Salomos Regierungstätigkeit      c.  Salomos Tempelbau     d. Salomos Ende     </vt:lpstr>
      <vt:lpstr>PowerPoint-Präsentation</vt:lpstr>
      <vt:lpstr>PowerPoint-Präsentation</vt:lpstr>
      <vt:lpstr>PowerPoint-Präsentation</vt:lpstr>
      <vt:lpstr>Saul, David und Salomo     Einleitung     1. König Saul      2.  König David      3.  König Salomo     Schlusswort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383</cp:revision>
  <dcterms:created xsi:type="dcterms:W3CDTF">2012-03-09T15:08:16Z</dcterms:created>
  <dcterms:modified xsi:type="dcterms:W3CDTF">2015-05-06T11:20:48Z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3024D740-B6D7-4D4A-9C51-C6234B5A1F9F</vt:lpwstr>
  </property>
  <property fmtid="{D5CDD505-2E9C-101B-9397-08002B2CF9AE}" pid="3" name="ArticulatePath">
    <vt:lpwstr>BIBELKURS TEIL 09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C:\Users\Colombo.Perm\Documents\001 FILES\001 HANS\02 EGW\03 BIBELKURS\06 POWERPOINT\BIBELKURS TEIL 10 - INTERNET.ppta</vt:lpwstr>
  </property>
</Properties>
</file>