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tags/tag57.xml" ContentType="application/vnd.openxmlformats-officedocument.presentationml.tags+xml"/>
  <Override PartName="/ppt/notesSlides/notesSlide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ags/tag77.xml" ContentType="application/vnd.openxmlformats-officedocument.presentationml.tags+xml"/>
  <Override PartName="/ppt/notesSlides/notesSlide1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1526" r:id="rId2"/>
    <p:sldId id="1267" r:id="rId3"/>
    <p:sldId id="1437" r:id="rId4"/>
    <p:sldId id="1439" r:id="rId5"/>
    <p:sldId id="1528" r:id="rId6"/>
    <p:sldId id="1420" r:id="rId7"/>
    <p:sldId id="1421" r:id="rId8"/>
    <p:sldId id="1424" r:id="rId9"/>
    <p:sldId id="1422" r:id="rId10"/>
    <p:sldId id="1425" r:id="rId11"/>
    <p:sldId id="1423" r:id="rId12"/>
    <p:sldId id="1441" r:id="rId13"/>
    <p:sldId id="1442" r:id="rId14"/>
    <p:sldId id="1443" r:id="rId15"/>
    <p:sldId id="1454" r:id="rId16"/>
    <p:sldId id="1444" r:id="rId17"/>
    <p:sldId id="1455" r:id="rId18"/>
    <p:sldId id="1456" r:id="rId19"/>
    <p:sldId id="1445" r:id="rId20"/>
    <p:sldId id="1457" r:id="rId21"/>
    <p:sldId id="1458" r:id="rId22"/>
    <p:sldId id="1459" r:id="rId23"/>
    <p:sldId id="1446" r:id="rId24"/>
    <p:sldId id="1447" r:id="rId25"/>
    <p:sldId id="1451" r:id="rId26"/>
    <p:sldId id="1460" r:id="rId27"/>
    <p:sldId id="1470" r:id="rId28"/>
    <p:sldId id="1461" r:id="rId29"/>
    <p:sldId id="1462" r:id="rId30"/>
    <p:sldId id="1471" r:id="rId31"/>
    <p:sldId id="1472" r:id="rId32"/>
    <p:sldId id="1463" r:id="rId33"/>
    <p:sldId id="1464" r:id="rId34"/>
    <p:sldId id="1465" r:id="rId35"/>
    <p:sldId id="1466" r:id="rId36"/>
    <p:sldId id="1473" r:id="rId37"/>
    <p:sldId id="1479" r:id="rId38"/>
    <p:sldId id="1474" r:id="rId39"/>
    <p:sldId id="1481" r:id="rId40"/>
    <p:sldId id="1475" r:id="rId41"/>
    <p:sldId id="1482" r:id="rId42"/>
    <p:sldId id="1468" r:id="rId43"/>
    <p:sldId id="1483" r:id="rId44"/>
    <p:sldId id="1492" r:id="rId45"/>
    <p:sldId id="1493" r:id="rId46"/>
    <p:sldId id="1484" r:id="rId47"/>
    <p:sldId id="1485" r:id="rId48"/>
    <p:sldId id="1486" r:id="rId49"/>
    <p:sldId id="1487" r:id="rId50"/>
    <p:sldId id="1524" r:id="rId51"/>
    <p:sldId id="1488" r:id="rId52"/>
    <p:sldId id="1489" r:id="rId53"/>
    <p:sldId id="1525" r:id="rId54"/>
    <p:sldId id="1495" r:id="rId55"/>
    <p:sldId id="1502" r:id="rId56"/>
    <p:sldId id="1505" r:id="rId57"/>
    <p:sldId id="1496" r:id="rId58"/>
    <p:sldId id="1503" r:id="rId59"/>
    <p:sldId id="1504" r:id="rId60"/>
    <p:sldId id="1498" r:id="rId61"/>
    <p:sldId id="1506" r:id="rId62"/>
    <p:sldId id="1515" r:id="rId63"/>
    <p:sldId id="1516" r:id="rId64"/>
    <p:sldId id="1517" r:id="rId65"/>
    <p:sldId id="1436" r:id="rId66"/>
    <p:sldId id="1435" r:id="rId67"/>
    <p:sldId id="1433" r:id="rId68"/>
    <p:sldId id="1507" r:id="rId69"/>
    <p:sldId id="1508" r:id="rId70"/>
    <p:sldId id="1431" r:id="rId71"/>
    <p:sldId id="1416" r:id="rId72"/>
    <p:sldId id="1417" r:id="rId73"/>
    <p:sldId id="1418" r:id="rId74"/>
    <p:sldId id="1521" r:id="rId75"/>
    <p:sldId id="1518" r:id="rId76"/>
    <p:sldId id="1520" r:id="rId77"/>
    <p:sldId id="1522" r:id="rId78"/>
    <p:sldId id="1419" r:id="rId79"/>
    <p:sldId id="1527" r:id="rId80"/>
  </p:sldIdLst>
  <p:sldSz cx="9144000" cy="6858000" type="screen4x3"/>
  <p:notesSz cx="6858000" cy="9144000"/>
  <p:custDataLst>
    <p:tags r:id="rId8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3B3"/>
    <a:srgbClr val="FAC090"/>
    <a:srgbClr val="FFDF79"/>
    <a:srgbClr val="D4732A"/>
    <a:srgbClr val="F1CFB5"/>
    <a:srgbClr val="8166A2"/>
    <a:srgbClr val="679776"/>
    <a:srgbClr val="A89E64"/>
    <a:srgbClr val="E3C36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6625" autoAdjust="0"/>
  </p:normalViewPr>
  <p:slideViewPr>
    <p:cSldViewPr>
      <p:cViewPr>
        <p:scale>
          <a:sx n="66" d="100"/>
          <a:sy n="66" d="100"/>
        </p:scale>
        <p:origin x="-142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gs" Target="tags/tag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76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56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58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59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60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62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63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64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2070-640A-4AA7-BA6A-F44ABBD2395B}" type="slidenum">
              <a:rPr lang="de-CH" smtClean="0"/>
              <a:t>75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35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02.06.2015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2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28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3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3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Gebete, Lieder, Sprüche</a:t>
            </a:r>
          </a:p>
          <a:p>
            <a:pPr algn="ctr"/>
            <a:r>
              <a:rPr lang="de-CH" sz="3600" b="1" dirty="0" smtClean="0">
                <a:solidFill>
                  <a:srgbClr val="9983B3"/>
                </a:solidFill>
              </a:rPr>
              <a:t>(Bibelkurs, Teil 11/24)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4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hebräische Parallelismus: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Synonymer Parallelismus: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dirty="0" smtClean="0">
                <a:solidFill>
                  <a:srgbClr val="0070C0"/>
                </a:solidFill>
              </a:rPr>
              <a:t>Zeile 1 = Zeile 2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rgbClr val="C00000"/>
                </a:solidFill>
              </a:rPr>
              <a:t>Antithetischer Parallelismus: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dirty="0" smtClean="0">
                <a:solidFill>
                  <a:srgbClr val="C00000"/>
                </a:solidFill>
              </a:rPr>
              <a:t>Zeile 1 </a:t>
            </a:r>
            <a:r>
              <a:rPr lang="de-CH" sz="4000" dirty="0" smtClean="0">
                <a:solidFill>
                  <a:srgbClr val="C00000"/>
                </a:solidFill>
                <a:sym typeface="Wingdings"/>
              </a:rPr>
              <a:t> Zeile 2</a:t>
            </a:r>
            <a:r>
              <a:rPr lang="de-CH" sz="4000" dirty="0" smtClean="0"/>
              <a:t/>
            </a:r>
            <a:br>
              <a:rPr lang="de-CH" sz="4000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Synthetischer Parallelismus:</a:t>
            </a: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de-CH" sz="4000" dirty="0" smtClean="0">
                <a:solidFill>
                  <a:schemeClr val="accent3">
                    <a:lumMod val="50000"/>
                  </a:schemeClr>
                </a:solidFill>
              </a:rPr>
              <a:t>Zeile 1 </a:t>
            </a:r>
            <a:r>
              <a:rPr lang="de-CH" sz="4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 Zeile 2</a:t>
            </a:r>
            <a:r>
              <a:rPr lang="de-CH" sz="4000" dirty="0"/>
              <a:t/>
            </a:r>
            <a:br>
              <a:rPr lang="de-CH" sz="4000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Der synthetische Parallelismus:</a:t>
            </a:r>
            <a:r>
              <a:rPr lang="de-CH" sz="4000" b="1" dirty="0" smtClean="0">
                <a:solidFill>
                  <a:srgbClr val="0070C0"/>
                </a:solidFill>
              </a:rPr>
              <a:t/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Psalm 119,9:</a:t>
            </a:r>
            <a:br>
              <a:rPr lang="de-CH" sz="4000" b="1" dirty="0" smtClean="0"/>
            </a:br>
            <a:r>
              <a:rPr lang="de-CH" sz="1600" b="1" dirty="0"/>
              <a:t/>
            </a:r>
            <a:br>
              <a:rPr lang="de-CH" sz="1600" b="1" dirty="0"/>
            </a:br>
            <a:r>
              <a:rPr lang="de-CH" sz="3200" b="1" dirty="0" smtClean="0"/>
              <a:t>Wie wird ein junger Mann seinen Weg unsträflich gehen?</a:t>
            </a:r>
            <a:br>
              <a:rPr lang="de-CH" sz="3200" b="1" dirty="0" smtClean="0"/>
            </a:br>
            <a:r>
              <a:rPr lang="de-CH" sz="2400" b="1" dirty="0" smtClean="0"/>
              <a:t/>
            </a:r>
            <a:br>
              <a:rPr lang="de-CH" sz="2400" b="1" dirty="0" smtClean="0"/>
            </a:br>
            <a:r>
              <a:rPr lang="de-CH" sz="3200" b="1" dirty="0" smtClean="0"/>
              <a:t>Indem er ihn bewahrt nach deinem Wort.</a:t>
            </a: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6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48063" y="310548"/>
            <a:ext cx="3667901" cy="23263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PSALM 119 </a:t>
            </a:r>
            <a:br>
              <a:rPr lang="de-CH" sz="3600" b="1" dirty="0" smtClean="0"/>
            </a:br>
            <a:r>
              <a:rPr lang="de-CH" sz="3600" b="1" dirty="0" smtClean="0"/>
              <a:t>ALS BEISPIEL EINES AKROSTICHON</a:t>
            </a:r>
            <a:endParaRPr lang="de-CH" sz="36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501"/>
            <a:ext cx="4320480" cy="62815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851920" y="404664"/>
            <a:ext cx="576064" cy="208823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3851920" y="2636912"/>
            <a:ext cx="576064" cy="208823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868688" y="4883479"/>
            <a:ext cx="576064" cy="185788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4965789" y="6381328"/>
            <a:ext cx="244618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006138" y="5714092"/>
            <a:ext cx="2446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smtClean="0">
                <a:solidFill>
                  <a:srgbClr val="C00000"/>
                </a:solidFill>
              </a:rPr>
              <a:t>LESERICHTUNG</a:t>
            </a:r>
            <a:endParaRPr lang="de-CH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8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Gebete, Lieder, Sprüche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1400" b="1" dirty="0"/>
              <a:t/>
            </a:r>
            <a:br>
              <a:rPr lang="de-CH" sz="1400" b="1" dirty="0"/>
            </a:br>
            <a:r>
              <a:rPr lang="de-CH" sz="4000" b="1" dirty="0" smtClean="0"/>
              <a:t>   1.	Merkmale hebräischer Poesie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rgbClr val="9983B3"/>
                </a:solidFill>
              </a:rPr>
              <a:t>2</a:t>
            </a:r>
            <a:r>
              <a:rPr lang="de-CH" sz="4000" b="1" dirty="0" smtClean="0">
                <a:solidFill>
                  <a:srgbClr val="9983B3"/>
                </a:solidFill>
              </a:rPr>
              <a:t>. Die poetischen Bücher</a:t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7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poetischen Bücher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</a:t>
            </a:r>
            <a:r>
              <a:rPr lang="de-CH" sz="4000" b="1" dirty="0" smtClean="0">
                <a:solidFill>
                  <a:srgbClr val="9983B3"/>
                </a:solidFill>
              </a:rPr>
              <a:t> a. Die Psalmen</a:t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b. Die Sprüche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Das Hohelied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d</a:t>
            </a:r>
            <a:r>
              <a:rPr lang="de-CH" sz="4000" b="1" dirty="0"/>
              <a:t>. Der Prediger</a:t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e. Das Buch Hiob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f.  Die Klagelieder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/>
              <a:t/>
            </a:r>
            <a:br>
              <a:rPr lang="de-CH" sz="4000" b="1" dirty="0"/>
            </a:br>
            <a:endParaRPr lang="de-CH" sz="4000" b="1" dirty="0"/>
          </a:p>
        </p:txBody>
      </p:sp>
      <p:pic>
        <p:nvPicPr>
          <p:cNvPr id="5" name="Grafik 4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5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48063" y="310548"/>
            <a:ext cx="3667901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HERR IST MEIN HIRTE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04047" y="6237312"/>
            <a:ext cx="342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Illustration aus dem Jahr 1880</a:t>
            </a:r>
            <a:endParaRPr lang="de-CH" b="1" dirty="0"/>
          </a:p>
        </p:txBody>
      </p:sp>
      <p:pic>
        <p:nvPicPr>
          <p:cNvPr id="2050" name="Picture 2" descr="http://upload.wikimedia.org/wikipedia/commons/thumb/8/8b/The_Sunday_at_Home_1880_-_Psalm_23.jpg/640px-The_Sunday_at_Home_1880_-_Psalm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931"/>
            <a:ext cx="4586361" cy="62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4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FÜNF PSALMBÜCHER</a:t>
            </a:r>
          </a:p>
          <a:p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88962"/>
              </p:ext>
            </p:extLst>
          </p:nvPr>
        </p:nvGraphicFramePr>
        <p:xfrm>
          <a:off x="415818" y="1484784"/>
          <a:ext cx="8404654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22"/>
                <a:gridCol w="5688632"/>
              </a:tblGrid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BUCH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KAPITEL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Nr. 1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Psalmen 1 – 41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Nr. 2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Psalmen</a:t>
                      </a:r>
                      <a:r>
                        <a:rPr lang="de-DE" sz="3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42 – 72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Nr. 3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Psalmen 73 – 89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Nr. 4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Psalmen 90 - 106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Nr. 5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Psalmen 107 – 150</a:t>
                      </a:r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423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7" y="310548"/>
            <a:ext cx="3811917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KÖNIG DAVID MIT DER HARFE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04048" y="5949280"/>
            <a:ext cx="34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Miniatur aus dem Egbert-Psalter</a:t>
            </a:r>
            <a:br>
              <a:rPr lang="de-CH" b="1" dirty="0" smtClean="0"/>
            </a:br>
            <a:r>
              <a:rPr lang="de-CH" b="1" dirty="0" smtClean="0"/>
              <a:t>(10. Jh.)</a:t>
            </a:r>
            <a:endParaRPr lang="de-CH" b="1" dirty="0"/>
          </a:p>
        </p:txBody>
      </p:sp>
      <p:pic>
        <p:nvPicPr>
          <p:cNvPr id="6146" name="Picture 2" descr="http://upload.wikimedia.org/wikipedia/commons/thumb/3/33/Egbert-Psalter%2C_fol._20v.jpg/640px-Egbert-Psalter%2C_fol._20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548"/>
            <a:ext cx="4479882" cy="62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8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ILLUSTRATION VON PSALM 150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34067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Kinder singen und spielen dem Herrn, Luca della </a:t>
            </a:r>
            <a:r>
              <a:rPr lang="de-CH" b="1" dirty="0" err="1" smtClean="0"/>
              <a:t>Robbia</a:t>
            </a:r>
            <a:r>
              <a:rPr lang="de-CH" b="1" dirty="0"/>
              <a:t> </a:t>
            </a:r>
            <a:r>
              <a:rPr lang="de-CH" b="1" dirty="0" smtClean="0"/>
              <a:t>(Florenz, 15. Jh.)</a:t>
            </a:r>
            <a:endParaRPr lang="de-CH" b="1" dirty="0"/>
          </a:p>
        </p:txBody>
      </p:sp>
      <p:pic>
        <p:nvPicPr>
          <p:cNvPr id="4098" name="Picture 2" descr="http://upload.wikimedia.org/wikipedia/commons/thumb/3/31/Cantoria_Della_Robbia_OPA_Florence_9.jpg/640px-Cantoria_Della_Robbia_OPA_Florenc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41" y="1255737"/>
            <a:ext cx="49625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9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sz="3600" b="1" dirty="0" smtClean="0"/>
              <a:t>Verschiedene Verfasser von Psalmen:</a:t>
            </a:r>
            <a:br>
              <a:rPr lang="de-CH" sz="3600" b="1" dirty="0" smtClean="0"/>
            </a:b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3600" b="1" dirty="0" smtClean="0"/>
              <a:t>David			73		z.B. 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23</a:t>
            </a:r>
            <a:br>
              <a:rPr lang="de-CH" sz="3600" b="1" dirty="0" smtClean="0"/>
            </a:br>
            <a:r>
              <a:rPr lang="de-CH" sz="3600" b="1" dirty="0" err="1" smtClean="0"/>
              <a:t>Asaph</a:t>
            </a:r>
            <a:r>
              <a:rPr lang="de-CH" sz="3600" b="1" dirty="0" smtClean="0"/>
              <a:t>			12		z.B. 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73</a:t>
            </a:r>
            <a:br>
              <a:rPr lang="de-CH" sz="3600" b="1" dirty="0" smtClean="0"/>
            </a:br>
            <a:r>
              <a:rPr lang="de-CH" sz="3600" b="1" dirty="0" smtClean="0"/>
              <a:t>Söhne Korahs		10		z.B. 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84</a:t>
            </a:r>
            <a:br>
              <a:rPr lang="de-CH" sz="3600" b="1" dirty="0" smtClean="0"/>
            </a:br>
            <a:r>
              <a:rPr lang="de-CH" sz="3600" b="1" dirty="0" smtClean="0"/>
              <a:t>Heman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88</a:t>
            </a:r>
            <a:br>
              <a:rPr lang="de-CH" sz="3600" b="1" dirty="0" smtClean="0"/>
            </a:br>
            <a:r>
              <a:rPr lang="de-CH" sz="3600" b="1" dirty="0" smtClean="0"/>
              <a:t>Ethan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89</a:t>
            </a:r>
            <a:br>
              <a:rPr lang="de-CH" sz="3600" b="1" dirty="0" smtClean="0"/>
            </a:br>
            <a:r>
              <a:rPr lang="de-CH" sz="3600" b="1" dirty="0" smtClean="0"/>
              <a:t>Salomo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127</a:t>
            </a:r>
            <a:br>
              <a:rPr lang="de-CH" sz="3600" b="1" dirty="0" smtClean="0"/>
            </a:br>
            <a:r>
              <a:rPr lang="de-CH" sz="3600" b="1" dirty="0" smtClean="0"/>
              <a:t>Mose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90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5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Ps</a:t>
            </a:r>
            <a:r>
              <a:rPr lang="de-CH" sz="4000" b="1" dirty="0" smtClean="0">
                <a:solidFill>
                  <a:srgbClr val="9983B3"/>
                </a:solidFill>
              </a:rPr>
              <a:t> 34,2: </a:t>
            </a:r>
            <a:r>
              <a:rPr lang="de-CH" sz="4000" b="1" dirty="0"/>
              <a:t>Ich will den Herrn preisen allezeit, sein Lob soll immerzu in meinem Mund sein.</a:t>
            </a:r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DAVID SPIELT AUF DER HARFE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156012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Jan de </a:t>
            </a:r>
            <a:r>
              <a:rPr lang="de-CH" b="1" dirty="0" err="1" smtClean="0"/>
              <a:t>Bray</a:t>
            </a:r>
            <a:r>
              <a:rPr lang="de-CH" b="1" dirty="0" smtClean="0"/>
              <a:t> (1670)</a:t>
            </a:r>
            <a:endParaRPr lang="de-CH" b="1" dirty="0"/>
          </a:p>
        </p:txBody>
      </p:sp>
      <p:pic>
        <p:nvPicPr>
          <p:cNvPr id="3074" name="Picture 2" descr="http://upload.wikimedia.org/wikipedia/commons/thumb/b/be/David_Playing_the_Harp_1670_Jan_de_Bray.jpg/640px-David_Playing_the_Harp_1670_Jan_de_B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05" y="1148608"/>
            <a:ext cx="54006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3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sz="3600" b="1" dirty="0" smtClean="0"/>
              <a:t>Verschiedene Verfasser von Psalmen:</a:t>
            </a:r>
            <a:br>
              <a:rPr lang="de-CH" sz="3600" b="1" dirty="0" smtClean="0"/>
            </a:b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3600" b="1" dirty="0" smtClean="0"/>
              <a:t>David			73		z.B. 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23</a:t>
            </a:r>
            <a:br>
              <a:rPr lang="de-CH" sz="3600" b="1" dirty="0" smtClean="0"/>
            </a:br>
            <a:r>
              <a:rPr lang="de-CH" sz="3600" b="1" dirty="0" err="1" smtClean="0"/>
              <a:t>Asaph</a:t>
            </a:r>
            <a:r>
              <a:rPr lang="de-CH" sz="3600" b="1" dirty="0" smtClean="0"/>
              <a:t>			12		z.B. 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73</a:t>
            </a:r>
            <a:br>
              <a:rPr lang="de-CH" sz="3600" b="1" dirty="0" smtClean="0"/>
            </a:br>
            <a:r>
              <a:rPr lang="de-CH" sz="3600" b="1" dirty="0" smtClean="0"/>
              <a:t>Söhne Korahs		10		z.B. 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84</a:t>
            </a:r>
            <a:br>
              <a:rPr lang="de-CH" sz="3600" b="1" dirty="0" smtClean="0"/>
            </a:br>
            <a:r>
              <a:rPr lang="de-CH" sz="3600" b="1" dirty="0" smtClean="0"/>
              <a:t>Heman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88</a:t>
            </a:r>
            <a:br>
              <a:rPr lang="de-CH" sz="3600" b="1" dirty="0" smtClean="0"/>
            </a:br>
            <a:r>
              <a:rPr lang="de-CH" sz="3600" b="1" dirty="0" smtClean="0"/>
              <a:t>Ethan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89</a:t>
            </a:r>
            <a:br>
              <a:rPr lang="de-CH" sz="3600" b="1" dirty="0" smtClean="0"/>
            </a:br>
            <a:r>
              <a:rPr lang="de-CH" sz="3600" b="1" dirty="0" smtClean="0"/>
              <a:t>Salomo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127</a:t>
            </a:r>
            <a:br>
              <a:rPr lang="de-CH" sz="3600" b="1" dirty="0" smtClean="0"/>
            </a:br>
            <a:r>
              <a:rPr lang="de-CH" sz="3600" b="1" dirty="0" smtClean="0"/>
              <a:t>Mose			1		</a:t>
            </a:r>
            <a:r>
              <a:rPr lang="de-CH" sz="3600" b="1" dirty="0" err="1" smtClean="0"/>
              <a:t>Ps</a:t>
            </a:r>
            <a:r>
              <a:rPr lang="de-CH" sz="3600" b="1" dirty="0" smtClean="0"/>
              <a:t> 90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7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48063" y="310548"/>
            <a:ext cx="3667901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ST. FLORIANS</a:t>
            </a:r>
            <a:br>
              <a:rPr lang="de-CH" sz="3600" b="1" dirty="0" smtClean="0"/>
            </a:br>
            <a:r>
              <a:rPr lang="de-CH" sz="3600" b="1" dirty="0" smtClean="0"/>
              <a:t>PSALTER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02965" y="6023029"/>
            <a:ext cx="34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Polnische Übersetzung der Psalmen aus dem 14./15. Jh.</a:t>
            </a:r>
            <a:endParaRPr lang="de-CH" b="1" dirty="0"/>
          </a:p>
        </p:txBody>
      </p:sp>
      <p:pic>
        <p:nvPicPr>
          <p:cNvPr id="5122" name="Picture 2" descr="http://upload.wikimedia.org/wikipedia/commons/thumb/0/09/Psa%C5%82terz_florianski1.jpg/640px-Psa%C5%82terz_florians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523"/>
            <a:ext cx="4564803" cy="62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7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Ps</a:t>
            </a:r>
            <a:r>
              <a:rPr lang="de-CH" sz="4000" b="1" dirty="0" smtClean="0">
                <a:solidFill>
                  <a:srgbClr val="9983B3"/>
                </a:solidFill>
              </a:rPr>
              <a:t> 103,2: </a:t>
            </a:r>
            <a:r>
              <a:rPr lang="de-CH" sz="4000" b="1" dirty="0" smtClean="0"/>
              <a:t>Lobe den Herrn, meine Seele, und vergiss nicht, was er dir Gutes getan hat.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6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Ps</a:t>
            </a:r>
            <a:r>
              <a:rPr lang="de-CH" sz="4000" b="1" dirty="0" smtClean="0">
                <a:solidFill>
                  <a:srgbClr val="9983B3"/>
                </a:solidFill>
              </a:rPr>
              <a:t> 130,1: </a:t>
            </a:r>
            <a:r>
              <a:rPr lang="de-CH" sz="4000" b="1" dirty="0" smtClean="0"/>
              <a:t>Aus der Tiefe rufe ich zu dir, </a:t>
            </a:r>
            <a:br>
              <a:rPr lang="de-CH" sz="4000" b="1" dirty="0" smtClean="0"/>
            </a:br>
            <a:r>
              <a:rPr lang="de-CH" sz="4000" b="1" dirty="0" smtClean="0"/>
              <a:t>o Herr: Herr, höre meine Stimme!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DAVID BETET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228020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Pieter der </a:t>
            </a:r>
            <a:r>
              <a:rPr lang="de-CH" b="1" dirty="0" err="1" smtClean="0"/>
              <a:t>Grebber</a:t>
            </a:r>
            <a:r>
              <a:rPr lang="de-CH" b="1" dirty="0" smtClean="0"/>
              <a:t> (17. Jh.)</a:t>
            </a:r>
            <a:endParaRPr lang="de-CH" b="1" dirty="0"/>
          </a:p>
        </p:txBody>
      </p:sp>
      <p:pic>
        <p:nvPicPr>
          <p:cNvPr id="7170" name="Picture 2" descr="5201-king-david-in-prayer-pieter-de-greb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29" y="1160869"/>
            <a:ext cx="44005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7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poetischen Bücher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</a:t>
            </a:r>
            <a:r>
              <a:rPr lang="de-CH" sz="4000" b="1" dirty="0" smtClean="0">
                <a:solidFill>
                  <a:srgbClr val="9983B3"/>
                </a:solidFill>
              </a:rPr>
              <a:t> </a:t>
            </a:r>
            <a:r>
              <a:rPr lang="de-CH" sz="4000" b="1" dirty="0" smtClean="0"/>
              <a:t>a. Die Psalmen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>
                <a:solidFill>
                  <a:srgbClr val="9983B3"/>
                </a:solidFill>
              </a:rPr>
              <a:t>   b. Die Sprüche</a:t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c. Das Hohelied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d</a:t>
            </a:r>
            <a:r>
              <a:rPr lang="de-CH" sz="4000" b="1" dirty="0"/>
              <a:t>. Der Prediger</a:t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e. Das Buch Hiob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f.  Die Klagelieder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/>
              <a:t/>
            </a:r>
            <a:br>
              <a:rPr lang="de-CH" sz="4000" b="1" dirty="0"/>
            </a:br>
            <a:endParaRPr lang="de-CH" sz="4000" b="1" dirty="0"/>
          </a:p>
        </p:txBody>
      </p:sp>
      <p:pic>
        <p:nvPicPr>
          <p:cNvPr id="5" name="Grafik 4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0" y="395695"/>
            <a:ext cx="4099948" cy="116109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KÖNIG </a:t>
            </a:r>
            <a:br>
              <a:rPr lang="de-CH" sz="3600" b="1" dirty="0" smtClean="0"/>
            </a:br>
            <a:r>
              <a:rPr lang="de-CH" sz="3600" b="1" dirty="0" smtClean="0"/>
              <a:t>SALOMO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5836654"/>
            <a:ext cx="364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 von Pedro </a:t>
            </a:r>
            <a:r>
              <a:rPr lang="de-CH" b="1" dirty="0" err="1" smtClean="0"/>
              <a:t>Berruguete</a:t>
            </a:r>
            <a:r>
              <a:rPr lang="de-CH" b="1" dirty="0" smtClean="0"/>
              <a:t> </a:t>
            </a:r>
            <a:br>
              <a:rPr lang="de-CH" b="1" dirty="0" smtClean="0"/>
            </a:br>
            <a:r>
              <a:rPr lang="de-CH" b="1" dirty="0" smtClean="0"/>
              <a:t>(um 1500)</a:t>
            </a:r>
            <a:endParaRPr lang="de-CH" b="1" dirty="0"/>
          </a:p>
        </p:txBody>
      </p:sp>
      <p:pic>
        <p:nvPicPr>
          <p:cNvPr id="12290" name="Picture 2" descr="Salomon, peint par Pedro Berruguete(vers 15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695"/>
            <a:ext cx="3816424" cy="60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1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BUCH DER SPRÜCHE</a:t>
            </a:r>
          </a:p>
          <a:p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80497"/>
              </p:ext>
            </p:extLst>
          </p:nvPr>
        </p:nvGraphicFramePr>
        <p:xfrm>
          <a:off x="415818" y="1484784"/>
          <a:ext cx="8404654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22"/>
                <a:gridCol w="5688632"/>
              </a:tblGrid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KAPITEL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INHALT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1 – 24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Sprüche Salomos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188321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25 – 29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Sprüche Salomos, gesammelt  </a:t>
                      </a:r>
                      <a:b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von den „Männern </a:t>
                      </a:r>
                      <a:r>
                        <a:rPr lang="de-DE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Hiskias</a:t>
                      </a: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30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Worte </a:t>
                      </a:r>
                      <a:r>
                        <a:rPr lang="de-CH" sz="3200" b="1" dirty="0" err="1" smtClean="0"/>
                        <a:t>Agurs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31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Worte Lemuels</a:t>
                      </a:r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83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Spr</a:t>
            </a:r>
            <a:r>
              <a:rPr lang="de-CH" sz="4000" b="1" dirty="0" smtClean="0">
                <a:solidFill>
                  <a:srgbClr val="9983B3"/>
                </a:solidFill>
              </a:rPr>
              <a:t> 1,1-2a: </a:t>
            </a:r>
            <a:r>
              <a:rPr lang="de-CH" sz="4000" b="1" dirty="0" smtClean="0"/>
              <a:t>Dies sind die Sprüche Salomos, des Sohnes Davids, des Königs von Israel, die dazu dienen, dass man Weisheit und Unterweisung erkenne.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0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Gebete, Lieder, Sprüche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rgbClr val="9983B3"/>
                </a:solidFill>
              </a:rPr>
              <a:t>Einleitung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1400" b="1" dirty="0"/>
              <a:t/>
            </a:r>
            <a:br>
              <a:rPr lang="de-CH" sz="1400" b="1" dirty="0"/>
            </a:br>
            <a:r>
              <a:rPr lang="de-CH" sz="4000" b="1" dirty="0" smtClean="0"/>
              <a:t>   1.	Merkmale hebräischer Poesie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/>
              <a:t>2</a:t>
            </a:r>
            <a:r>
              <a:rPr lang="de-CH" sz="4000" b="1" dirty="0" smtClean="0"/>
              <a:t>. Die poetischen Bücher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BUCH DER SPRÜCHE</a:t>
            </a:r>
          </a:p>
          <a:p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194589"/>
              </p:ext>
            </p:extLst>
          </p:nvPr>
        </p:nvGraphicFramePr>
        <p:xfrm>
          <a:off x="415818" y="1484784"/>
          <a:ext cx="8404654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22"/>
                <a:gridCol w="5688632"/>
              </a:tblGrid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KAPITEL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INHALT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1 – 24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Sprüche Salomos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188321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25 – 29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Sprüche Salomos, gesammelt  </a:t>
                      </a:r>
                      <a:b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von den „Männern </a:t>
                      </a:r>
                      <a:r>
                        <a:rPr lang="de-DE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Hiskias</a:t>
                      </a:r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30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Worte </a:t>
                      </a:r>
                      <a:r>
                        <a:rPr lang="de-CH" sz="3200" b="1" dirty="0" err="1" smtClean="0"/>
                        <a:t>Agurs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909054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31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Worte Lemuels</a:t>
                      </a:r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93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80564" y="422288"/>
            <a:ext cx="3591384" cy="17825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KÖNIG </a:t>
            </a:r>
            <a:br>
              <a:rPr lang="de-CH" sz="3600" b="1" dirty="0" smtClean="0"/>
            </a:br>
            <a:r>
              <a:rPr lang="de-CH" sz="3600" b="1" dirty="0" smtClean="0"/>
              <a:t>SALOMO UND SEIN HOF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80564" y="5879013"/>
            <a:ext cx="36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Illustration von </a:t>
            </a:r>
            <a:r>
              <a:rPr lang="de-CH" b="1" dirty="0" err="1" smtClean="0"/>
              <a:t>Ingobertus</a:t>
            </a:r>
            <a:r>
              <a:rPr lang="de-CH" b="1" dirty="0" smtClean="0"/>
              <a:t> aus der Bibel Karls des Kahlen (um 880)</a:t>
            </a:r>
            <a:endParaRPr lang="de-CH" b="1" dirty="0"/>
          </a:p>
        </p:txBody>
      </p:sp>
      <p:pic>
        <p:nvPicPr>
          <p:cNvPr id="14338" name="Picture 2" descr="File:Ingobertus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4" y="369004"/>
            <a:ext cx="4553108" cy="60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7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Spr</a:t>
            </a:r>
            <a:r>
              <a:rPr lang="de-CH" sz="4000" b="1" dirty="0" smtClean="0">
                <a:solidFill>
                  <a:srgbClr val="9983B3"/>
                </a:solidFill>
              </a:rPr>
              <a:t> 11,1: </a:t>
            </a:r>
            <a:r>
              <a:rPr lang="de-CH" sz="4000" b="1" dirty="0" smtClean="0"/>
              <a:t>Falsche Waage ist dem Herrn ein Gräuel, aber volles Gewicht gefällt ihm wohl.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0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Spr</a:t>
            </a:r>
            <a:r>
              <a:rPr lang="de-CH" sz="4000" b="1" dirty="0" smtClean="0">
                <a:solidFill>
                  <a:srgbClr val="9983B3"/>
                </a:solidFill>
              </a:rPr>
              <a:t> 11,4: </a:t>
            </a:r>
            <a:r>
              <a:rPr lang="de-CH" sz="4000" b="1" dirty="0" smtClean="0"/>
              <a:t>Reichtum hilft nicht am Tag des Zorns, aber Gerechtigkeit errettet vom Tod.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Spr</a:t>
            </a:r>
            <a:r>
              <a:rPr lang="de-CH" sz="4000" b="1" dirty="0" smtClean="0">
                <a:solidFill>
                  <a:srgbClr val="9983B3"/>
                </a:solidFill>
              </a:rPr>
              <a:t> 11,11: </a:t>
            </a:r>
            <a:r>
              <a:rPr lang="de-CH" sz="4000" b="1" dirty="0" smtClean="0"/>
              <a:t>Durch den Segen der Redlichen kommt eine Stadt empor, aber durch den Mund der Gottlosen wird sie niedergerissen.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0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Spr</a:t>
            </a:r>
            <a:r>
              <a:rPr lang="de-CH" sz="4000" b="1" dirty="0" smtClean="0">
                <a:solidFill>
                  <a:srgbClr val="9983B3"/>
                </a:solidFill>
              </a:rPr>
              <a:t> 1,7: </a:t>
            </a:r>
            <a:r>
              <a:rPr lang="de-CH" sz="4000" b="1" dirty="0" smtClean="0"/>
              <a:t>Die Furcht des Herrn ist der Anfang der Erkenntnis.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0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poetischen Bücher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</a:t>
            </a:r>
            <a:r>
              <a:rPr lang="de-CH" sz="4000" b="1" dirty="0" smtClean="0">
                <a:solidFill>
                  <a:srgbClr val="9983B3"/>
                </a:solidFill>
              </a:rPr>
              <a:t> </a:t>
            </a:r>
            <a:r>
              <a:rPr lang="de-CH" sz="4000" b="1" dirty="0" smtClean="0"/>
              <a:t>a. Die Psalmen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b. Die Sprüche</a:t>
            </a:r>
            <a:r>
              <a:rPr lang="de-CH" sz="4000" b="1" dirty="0" smtClean="0">
                <a:solidFill>
                  <a:srgbClr val="9983B3"/>
                </a:solidFill>
              </a:rPr>
              <a:t/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rgbClr val="9983B3"/>
                </a:solidFill>
              </a:rPr>
              <a:t>   </a:t>
            </a:r>
            <a:r>
              <a:rPr lang="de-CH" sz="4000" b="1" dirty="0" smtClean="0">
                <a:solidFill>
                  <a:srgbClr val="9983B3"/>
                </a:solidFill>
              </a:rPr>
              <a:t>c. Das Hohelied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d</a:t>
            </a:r>
            <a:r>
              <a:rPr lang="de-CH" sz="4000" b="1" dirty="0"/>
              <a:t>. Der Prediger</a:t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e. Das Buch Hiob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f.  Die Klagelieder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/>
              <a:t/>
            </a:r>
            <a:br>
              <a:rPr lang="de-CH" sz="4000" b="1" dirty="0"/>
            </a:br>
            <a:endParaRPr lang="de-CH" sz="4000" b="1" dirty="0"/>
          </a:p>
        </p:txBody>
      </p:sp>
      <p:pic>
        <p:nvPicPr>
          <p:cNvPr id="5" name="Grafik 4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2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SALOMO MIT DEM HOHENLIED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021288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err="1" smtClean="0"/>
              <a:t>Maerten</a:t>
            </a:r>
            <a:r>
              <a:rPr lang="de-CH" b="1" dirty="0" smtClean="0"/>
              <a:t> de Vos (1590)</a:t>
            </a:r>
            <a:endParaRPr lang="de-CH" b="1" dirty="0"/>
          </a:p>
        </p:txBody>
      </p:sp>
      <p:pic>
        <p:nvPicPr>
          <p:cNvPr id="18434" name="Picture 2" descr="File:Canticum canticorum Marten de V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47" y="1340768"/>
            <a:ext cx="5726114" cy="458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9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983B3"/>
                </a:solidFill>
              </a:rPr>
              <a:t>Hl 1,15-16a: </a:t>
            </a:r>
            <a:r>
              <a:rPr lang="de-CH" sz="4000" b="1" dirty="0" smtClean="0"/>
              <a:t>Salomo: Siehe, du bist schön, meine Freundin, siehe, du bist schön; deine </a:t>
            </a:r>
            <a:r>
              <a:rPr lang="de-CH" sz="4000" b="1" dirty="0"/>
              <a:t>A</a:t>
            </a:r>
            <a:r>
              <a:rPr lang="de-CH" sz="4000" b="1" dirty="0" smtClean="0"/>
              <a:t>ugen sind wie Tauben! </a:t>
            </a:r>
            <a:r>
              <a:rPr lang="de-CH" sz="4000" b="1" dirty="0" err="1" smtClean="0"/>
              <a:t>Sulamith</a:t>
            </a:r>
            <a:r>
              <a:rPr lang="de-CH" sz="4000" b="1" dirty="0" smtClean="0"/>
              <a:t>: Siehe, du bist schön, mein Geliebter, und so lieblich!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8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SALOMO UND SULAMITH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165304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Holzschnitt von Julius Schnorr von Carolsfeld (zw. 1851 und 1860)</a:t>
            </a:r>
            <a:endParaRPr lang="de-CH" b="1" dirty="0"/>
          </a:p>
        </p:txBody>
      </p:sp>
      <p:pic>
        <p:nvPicPr>
          <p:cNvPr id="19458" name="Picture 2" descr="File:Schnorr von Carolsfeld Bibel in Bildern 1860 1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832648" cy="47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5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5508104" y="1873290"/>
            <a:ext cx="1656184" cy="18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2252035" y="1772816"/>
            <a:ext cx="447757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9983B3"/>
                </a:solidFill>
              </a:rPr>
              <a:t>Hl 2,7: </a:t>
            </a:r>
            <a:r>
              <a:rPr lang="de-CH" sz="4000" b="1" dirty="0" smtClean="0"/>
              <a:t>Erregt und erweckt nicht die Liebe, bis es ihr gefällt!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2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SALOMO UND SEINE GELIEBTE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165304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Majuskel (</a:t>
            </a:r>
            <a:r>
              <a:rPr lang="de-CH" b="1" dirty="0" err="1" smtClean="0"/>
              <a:t>Winchester</a:t>
            </a:r>
            <a:r>
              <a:rPr lang="de-CH" b="1" dirty="0" smtClean="0"/>
              <a:t> </a:t>
            </a:r>
            <a:r>
              <a:rPr lang="de-CH" b="1" dirty="0" err="1" smtClean="0"/>
              <a:t>Cathedral</a:t>
            </a:r>
            <a:r>
              <a:rPr lang="de-CH" b="1" dirty="0" smtClean="0"/>
              <a:t>, um 1100)</a:t>
            </a:r>
            <a:endParaRPr lang="de-CH" b="1" dirty="0"/>
          </a:p>
        </p:txBody>
      </p:sp>
      <p:pic>
        <p:nvPicPr>
          <p:cNvPr id="17410" name="Picture 2" descr="File:Llyfr Caniad Solomon - Caerwyn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75" y="1484784"/>
            <a:ext cx="4824536" cy="455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53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283968" y="422289"/>
            <a:ext cx="4387980" cy="120651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KÖNIG </a:t>
            </a:r>
            <a:br>
              <a:rPr lang="de-CH" sz="3600" b="1" dirty="0" smtClean="0"/>
            </a:br>
            <a:r>
              <a:rPr lang="de-CH" sz="3600" b="1" dirty="0" smtClean="0"/>
              <a:t>SALOMO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139952" y="6084004"/>
            <a:ext cx="393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 von Simeon Salomon (1840-1905)</a:t>
            </a:r>
            <a:endParaRPr lang="de-CH" b="1" dirty="0"/>
          </a:p>
        </p:txBody>
      </p:sp>
      <p:pic>
        <p:nvPicPr>
          <p:cNvPr id="13314" name="Picture 2" descr="https://upload.wikimedia.org/wikipedia/commons/f/f7/King_Solom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22289"/>
            <a:ext cx="3312369" cy="59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4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poetischen Bücher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</a:t>
            </a:r>
            <a:r>
              <a:rPr lang="de-CH" sz="4000" b="1" dirty="0" smtClean="0">
                <a:solidFill>
                  <a:srgbClr val="9983B3"/>
                </a:solidFill>
              </a:rPr>
              <a:t> </a:t>
            </a:r>
            <a:r>
              <a:rPr lang="de-CH" sz="4000" b="1" dirty="0" smtClean="0"/>
              <a:t>a. Die Psalmen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b. Die Sprüche</a:t>
            </a:r>
            <a:r>
              <a:rPr lang="de-CH" sz="4000" b="1" dirty="0" smtClean="0">
                <a:solidFill>
                  <a:srgbClr val="9983B3"/>
                </a:solidFill>
              </a:rPr>
              <a:t/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  </a:t>
            </a:r>
            <a:r>
              <a:rPr lang="de-CH" sz="4000" b="1" dirty="0" smtClean="0"/>
              <a:t>c. Das Hohelied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rgbClr val="9983B3"/>
                </a:solidFill>
              </a:rPr>
              <a:t> </a:t>
            </a:r>
            <a:r>
              <a:rPr lang="de-CH" sz="4000" b="1" dirty="0" smtClean="0">
                <a:solidFill>
                  <a:srgbClr val="9983B3"/>
                </a:solidFill>
              </a:rPr>
              <a:t>  d</a:t>
            </a:r>
            <a:r>
              <a:rPr lang="de-CH" sz="4000" b="1" dirty="0">
                <a:solidFill>
                  <a:srgbClr val="9983B3"/>
                </a:solidFill>
              </a:rPr>
              <a:t>. Der Prediger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/>
              <a:t>e. Das Buch Hiob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f.  Die Klagelieder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/>
              <a:t/>
            </a:r>
            <a:br>
              <a:rPr lang="de-CH" sz="4000" b="1" dirty="0"/>
            </a:br>
            <a:endParaRPr lang="de-CH" sz="4000" b="1" dirty="0"/>
          </a:p>
        </p:txBody>
      </p:sp>
      <p:pic>
        <p:nvPicPr>
          <p:cNvPr id="5" name="Grafik 4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KÖNIG SALOMO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Die Königin von Saba bewundert seine Weisheit, Bild von Giovanni </a:t>
            </a:r>
            <a:r>
              <a:rPr lang="de-CH" b="1" dirty="0" err="1" smtClean="0"/>
              <a:t>Demin</a:t>
            </a:r>
            <a:r>
              <a:rPr lang="de-CH" b="1" dirty="0" smtClean="0"/>
              <a:t> (1789-1859)</a:t>
            </a:r>
            <a:endParaRPr lang="de-CH" b="1" dirty="0"/>
          </a:p>
        </p:txBody>
      </p:sp>
      <p:pic>
        <p:nvPicPr>
          <p:cNvPr id="10242" name="Picture 2" descr="https://upload.wikimedia.org/wikipedia/commons/thumb/c/c5/Sheba_demin.jpg/800px-Sheba_de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37" y="1229647"/>
            <a:ext cx="6694934" cy="48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3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220072" y="413094"/>
            <a:ext cx="3595892" cy="121570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ECCLESIASTES</a:t>
            </a:r>
          </a:p>
          <a:p>
            <a:r>
              <a:rPr lang="de-CH" sz="3600" b="1" dirty="0" smtClean="0"/>
              <a:t>«DER PREDIGER»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20072" y="587901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Fantasieportrait Salomos von Gustave </a:t>
            </a:r>
            <a:r>
              <a:rPr lang="de-CH" b="1" dirty="0" err="1" smtClean="0"/>
              <a:t>Doré</a:t>
            </a:r>
            <a:r>
              <a:rPr lang="de-CH" b="1" dirty="0" smtClean="0"/>
              <a:t> (um 1866)</a:t>
            </a:r>
            <a:endParaRPr lang="de-CH" b="1" dirty="0"/>
          </a:p>
        </p:txBody>
      </p:sp>
      <p:pic>
        <p:nvPicPr>
          <p:cNvPr id="9220" name="Picture 4" descr="Dore Solomon Proverb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094"/>
            <a:ext cx="4506663" cy="60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2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Pred</a:t>
            </a:r>
            <a:r>
              <a:rPr lang="de-CH" sz="4000" b="1" dirty="0" smtClean="0">
                <a:solidFill>
                  <a:srgbClr val="9983B3"/>
                </a:solidFill>
              </a:rPr>
              <a:t> 1,2: </a:t>
            </a:r>
            <a:r>
              <a:rPr lang="de-CH" sz="4000" b="1" dirty="0" smtClean="0"/>
              <a:t>O Nichtigkeit der Nichtig-</a:t>
            </a:r>
            <a:r>
              <a:rPr lang="de-CH" sz="4000" b="1" dirty="0" err="1" smtClean="0"/>
              <a:t>keiten</a:t>
            </a:r>
            <a:r>
              <a:rPr lang="de-CH" sz="4000" b="1" dirty="0" smtClean="0"/>
              <a:t>! </a:t>
            </a:r>
            <a:r>
              <a:rPr lang="de-CH" sz="4000" b="1" dirty="0"/>
              <a:t>s</a:t>
            </a:r>
            <a:r>
              <a:rPr lang="de-CH" sz="4000" b="1" dirty="0" smtClean="0"/>
              <a:t>pricht der Prediger. O Nichtig-</a:t>
            </a:r>
            <a:r>
              <a:rPr lang="de-CH" sz="4000" b="1" dirty="0" err="1" smtClean="0"/>
              <a:t>keit</a:t>
            </a:r>
            <a:r>
              <a:rPr lang="de-CH" sz="4000" b="1" dirty="0" smtClean="0"/>
              <a:t> der Nichtigkeiten! Alles ist nichtig.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5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Pred</a:t>
            </a:r>
            <a:r>
              <a:rPr lang="de-CH" sz="4000" b="1" dirty="0" smtClean="0">
                <a:solidFill>
                  <a:srgbClr val="9983B3"/>
                </a:solidFill>
              </a:rPr>
              <a:t> 1,3: </a:t>
            </a:r>
            <a:r>
              <a:rPr lang="de-CH" sz="4000" b="1" dirty="0" smtClean="0"/>
              <a:t>Was bleibt dem Menschen von all seiner Mühe, womit er sich abmüht unter der Sonne?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Pred</a:t>
            </a:r>
            <a:r>
              <a:rPr lang="de-CH" sz="4000" b="1" dirty="0" smtClean="0">
                <a:solidFill>
                  <a:srgbClr val="9983B3"/>
                </a:solidFill>
              </a:rPr>
              <a:t> 1,9a: </a:t>
            </a:r>
            <a:r>
              <a:rPr lang="de-CH" sz="4000" b="1" dirty="0" smtClean="0"/>
              <a:t>Und es gibt nichts Neues unter der Sonne.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1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Pred</a:t>
            </a:r>
            <a:r>
              <a:rPr lang="de-CH" sz="4000" b="1" dirty="0" smtClean="0">
                <a:solidFill>
                  <a:srgbClr val="9983B3"/>
                </a:solidFill>
              </a:rPr>
              <a:t> 1,14: </a:t>
            </a:r>
            <a:r>
              <a:rPr lang="de-CH" sz="4000" b="1" dirty="0" smtClean="0"/>
              <a:t>Ich beobachtete alle Werke, die getan werden unter der Sonne, und siehe, es war alles nichtig und ein Haschen nach Wind.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62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Gebete, Lieder, Sprüche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/>
              <a:t>   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400" b="1" dirty="0">
                <a:solidFill>
                  <a:srgbClr val="FF00FF"/>
                </a:solidFill>
              </a:rPr>
              <a:t/>
            </a:r>
            <a:br>
              <a:rPr lang="de-CH" sz="1400" b="1" dirty="0">
                <a:solidFill>
                  <a:srgbClr val="FF00FF"/>
                </a:solidFill>
              </a:rPr>
            </a:br>
            <a:r>
              <a:rPr lang="de-CH" sz="4000" b="1" dirty="0" smtClean="0"/>
              <a:t>   </a:t>
            </a:r>
            <a:r>
              <a:rPr lang="de-CH" sz="4000" b="1" dirty="0" smtClean="0">
                <a:solidFill>
                  <a:srgbClr val="9983B3"/>
                </a:solidFill>
              </a:rPr>
              <a:t>1.	Merkmale hebräischer Poesie</a:t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 smtClean="0">
                <a:solidFill>
                  <a:srgbClr val="9983B3"/>
                </a:solidFill>
              </a:rPr>
              <a:t/>
            </a:r>
            <a:br>
              <a:rPr lang="de-CH" sz="8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/>
              <a:t>   2</a:t>
            </a:r>
            <a:r>
              <a:rPr lang="de-CH" sz="4000" b="1" dirty="0" smtClean="0"/>
              <a:t>. Die poetischen Bücher</a:t>
            </a:r>
            <a:br>
              <a:rPr lang="de-CH" sz="4000" b="1" dirty="0" smtClean="0"/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3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Pred</a:t>
            </a:r>
            <a:r>
              <a:rPr lang="de-CH" sz="4000" b="1" dirty="0" smtClean="0">
                <a:solidFill>
                  <a:srgbClr val="9983B3"/>
                </a:solidFill>
              </a:rPr>
              <a:t> 12,13: </a:t>
            </a:r>
            <a:r>
              <a:rPr lang="de-CH" sz="4000" b="1" dirty="0" smtClean="0"/>
              <a:t>Lasst uns die Summe aller Lehren hören: Fürchte Gott und halte seine Gebote; denn das macht den ganzen Menschen aus.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2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Pred</a:t>
            </a:r>
            <a:r>
              <a:rPr lang="de-CH" sz="4000" b="1" dirty="0" smtClean="0">
                <a:solidFill>
                  <a:srgbClr val="9983B3"/>
                </a:solidFill>
              </a:rPr>
              <a:t> 3,12: </a:t>
            </a:r>
            <a:r>
              <a:rPr lang="de-CH" sz="4000" b="1" dirty="0" smtClean="0"/>
              <a:t>Ich habe erkannt, dass es nichts Besseres unter ihnen gibt, als sich zu freuen und Gutes zu geniessen in seinem Leben; …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Pred</a:t>
            </a:r>
            <a:r>
              <a:rPr lang="de-CH" sz="4000" b="1" dirty="0" smtClean="0">
                <a:solidFill>
                  <a:srgbClr val="9983B3"/>
                </a:solidFill>
              </a:rPr>
              <a:t> 3,13: </a:t>
            </a:r>
            <a:r>
              <a:rPr lang="de-CH" sz="4000" b="1" dirty="0" smtClean="0"/>
              <a:t>… doch wenn irgendein Mensch isst und trinkt und Gutes geniesst bei all seiner Mühe, so ist das auch eine Gabe Gottes.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6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283968" y="395694"/>
            <a:ext cx="4387980" cy="195318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144000" tIns="72000" rIns="144000" bIns="7200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2400" b="1" dirty="0" smtClean="0"/>
              <a:t>Prediger 10,8: Wer eine Grube machet, wird selbst darein fallen; und wer den Zaun zerreisset, den wird eine Schlange stechen.</a:t>
            </a:r>
            <a:endParaRPr lang="de-CH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283968" y="6113653"/>
            <a:ext cx="36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Holzschnitt aus dem Jahr 1751</a:t>
            </a:r>
            <a:endParaRPr lang="de-CH" b="1" dirty="0"/>
          </a:p>
        </p:txBody>
      </p:sp>
      <p:pic>
        <p:nvPicPr>
          <p:cNvPr id="15362" name="Picture 2" descr="http://upload.wikimedia.org/wikipedia/commons/thumb/a/ae/Illustration_Prediger_Salomo_10.jpg/220px-Illustration_Prediger_Salomo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695"/>
            <a:ext cx="3542866" cy="60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5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poetischen Bücher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</a:t>
            </a:r>
            <a:r>
              <a:rPr lang="de-CH" sz="4000" b="1" dirty="0" smtClean="0">
                <a:solidFill>
                  <a:srgbClr val="9983B3"/>
                </a:solidFill>
              </a:rPr>
              <a:t> </a:t>
            </a:r>
            <a:r>
              <a:rPr lang="de-CH" sz="4000" b="1" dirty="0" smtClean="0"/>
              <a:t>a. Die Psalmen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b. Die Sprüche</a:t>
            </a:r>
            <a:r>
              <a:rPr lang="de-CH" sz="4000" b="1" dirty="0" smtClean="0">
                <a:solidFill>
                  <a:srgbClr val="9983B3"/>
                </a:solidFill>
              </a:rPr>
              <a:t/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  </a:t>
            </a:r>
            <a:r>
              <a:rPr lang="de-CH" sz="4000" b="1" dirty="0" smtClean="0"/>
              <a:t>c. Das Hohelied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</a:t>
            </a:r>
            <a:r>
              <a:rPr lang="de-CH" sz="4000" b="1" dirty="0" smtClean="0"/>
              <a:t>  d</a:t>
            </a:r>
            <a:r>
              <a:rPr lang="de-CH" sz="4000" b="1" dirty="0"/>
              <a:t>. Der Prediger</a:t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rgbClr val="9983B3"/>
                </a:solidFill>
              </a:rPr>
              <a:t> </a:t>
            </a:r>
            <a:r>
              <a:rPr lang="de-CH" sz="4000" b="1" dirty="0" smtClean="0">
                <a:solidFill>
                  <a:srgbClr val="9983B3"/>
                </a:solidFill>
              </a:rPr>
              <a:t>  e. Das Buch Hiob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f.  Die Klagelieder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/>
              <a:t/>
            </a:r>
            <a:br>
              <a:rPr lang="de-CH" sz="4000" b="1" dirty="0"/>
            </a:br>
            <a:endParaRPr lang="de-CH" sz="4000" b="1" dirty="0"/>
          </a:p>
        </p:txBody>
      </p:sp>
      <p:pic>
        <p:nvPicPr>
          <p:cNvPr id="5" name="Grafik 4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3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139952" y="422289"/>
            <a:ext cx="4531996" cy="6032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HIOB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903216" y="5879013"/>
            <a:ext cx="474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Skulptur aus der Pfarrkirche von </a:t>
            </a:r>
            <a:r>
              <a:rPr lang="de-CH" b="1" dirty="0" err="1" smtClean="0"/>
              <a:t>Levertsweiler</a:t>
            </a:r>
            <a:r>
              <a:rPr lang="de-CH" b="1" dirty="0" smtClean="0"/>
              <a:t> </a:t>
            </a:r>
            <a:r>
              <a:rPr lang="de-CH" dirty="0" smtClean="0"/>
              <a:t>(Bild: Andreas </a:t>
            </a:r>
            <a:r>
              <a:rPr lang="de-CH" dirty="0" err="1" smtClean="0"/>
              <a:t>Praefcke</a:t>
            </a:r>
            <a:r>
              <a:rPr lang="de-CH" dirty="0" smtClean="0"/>
              <a:t>, CC-BY 3.0)</a:t>
            </a:r>
            <a:endParaRPr lang="de-CH" b="1" dirty="0"/>
          </a:p>
        </p:txBody>
      </p:sp>
      <p:pic>
        <p:nvPicPr>
          <p:cNvPr id="20482" name="Picture 2" descr="File:Levertsweiler Pfarrkirche Hio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3" y="389248"/>
            <a:ext cx="3285559" cy="60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1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22289"/>
            <a:ext cx="3307860" cy="120651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HIOB WIRD GEPRÜFT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20072" y="5602014"/>
            <a:ext cx="345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Malerei aus dem </a:t>
            </a:r>
            <a:r>
              <a:rPr lang="de-CH" b="1" dirty="0" err="1" smtClean="0"/>
              <a:t>Blagovescenskij</a:t>
            </a:r>
            <a:r>
              <a:rPr lang="de-CH" b="1" dirty="0" smtClean="0"/>
              <a:t> </a:t>
            </a:r>
            <a:r>
              <a:rPr lang="de-CH" b="1" dirty="0" err="1" smtClean="0"/>
              <a:t>Sobor</a:t>
            </a:r>
            <a:r>
              <a:rPr lang="de-CH" b="1" dirty="0" smtClean="0"/>
              <a:t> (Kreml, Moskau, </a:t>
            </a:r>
            <a:br>
              <a:rPr lang="de-CH" b="1" dirty="0" smtClean="0"/>
            </a:br>
            <a:r>
              <a:rPr lang="de-CH" b="1" dirty="0" smtClean="0"/>
              <a:t>1547-1551)</a:t>
            </a:r>
            <a:endParaRPr lang="de-CH" b="1" dirty="0"/>
          </a:p>
        </p:txBody>
      </p:sp>
      <p:pic>
        <p:nvPicPr>
          <p:cNvPr id="24578" name="Picture 2" descr="File:Job Blagoveshenskiy sob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713"/>
            <a:ext cx="4545574" cy="60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1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DES BUCHES HIOB</a:t>
            </a:r>
          </a:p>
          <a:p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116178" y="2420887"/>
            <a:ext cx="1728192" cy="2431435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200" b="1" dirty="0" smtClean="0"/>
              <a:t>Prosa</a:t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3200" b="1" dirty="0" smtClean="0"/>
              <a:t>Kap.</a:t>
            </a:r>
            <a:br>
              <a:rPr lang="de-CH" sz="3200" b="1" dirty="0" smtClean="0"/>
            </a:br>
            <a:r>
              <a:rPr lang="de-CH" sz="3200" b="1" dirty="0" smtClean="0"/>
              <a:t>1 - 2</a:t>
            </a:r>
          </a:p>
          <a:p>
            <a:pPr algn="ctr"/>
            <a:endParaRPr lang="de-CH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329782" y="2420886"/>
            <a:ext cx="1728192" cy="2431435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200" b="1" dirty="0" smtClean="0"/>
              <a:t>Prosa</a:t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3200" b="1" dirty="0" smtClean="0"/>
              <a:t>Kap.</a:t>
            </a:r>
            <a:br>
              <a:rPr lang="de-CH" sz="3200" b="1" dirty="0" smtClean="0"/>
            </a:br>
            <a:r>
              <a:rPr lang="de-CH" sz="3200" b="1" dirty="0" smtClean="0"/>
              <a:t>42</a:t>
            </a:r>
          </a:p>
          <a:p>
            <a:pPr algn="ctr"/>
            <a:endParaRPr lang="de-CH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977601" y="2420888"/>
            <a:ext cx="3204356" cy="2431435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3200" b="1" dirty="0" smtClean="0"/>
              <a:t>Verse</a:t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3200" b="1" dirty="0" smtClean="0"/>
              <a:t>Kap.</a:t>
            </a:r>
            <a:br>
              <a:rPr lang="de-CH" sz="3200" b="1" dirty="0" smtClean="0"/>
            </a:br>
            <a:r>
              <a:rPr lang="de-CH" sz="3200" b="1" dirty="0" smtClean="0"/>
              <a:t>3 - 41</a:t>
            </a:r>
          </a:p>
          <a:p>
            <a:pPr algn="ctr"/>
            <a:endParaRPr lang="de-CH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3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22288"/>
            <a:ext cx="3163844" cy="23586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HIOB</a:t>
            </a:r>
          </a:p>
          <a:p>
            <a:r>
              <a:rPr lang="de-CH" sz="3600" b="1" dirty="0" smtClean="0"/>
              <a:t>ERFÄHRT VON SEINEM UNGLÜCK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6237312"/>
            <a:ext cx="321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Gustave </a:t>
            </a:r>
            <a:r>
              <a:rPr lang="de-CH" b="1" dirty="0" err="1" smtClean="0"/>
              <a:t>Doré</a:t>
            </a:r>
            <a:r>
              <a:rPr lang="de-CH" b="1" dirty="0" smtClean="0"/>
              <a:t> (1866)</a:t>
            </a:r>
            <a:endParaRPr lang="de-CH" b="1" dirty="0"/>
          </a:p>
        </p:txBody>
      </p:sp>
      <p:pic>
        <p:nvPicPr>
          <p:cNvPr id="22530" name="Picture 2" descr="File:118.Job Hears of His Misfortu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536"/>
            <a:ext cx="4837534" cy="60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3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22288"/>
            <a:ext cx="3163844" cy="23586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HIOB IM GESPRÄCH MIT SEINEN FREUNDEN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20455" y="6063329"/>
            <a:ext cx="321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Gustave </a:t>
            </a:r>
            <a:r>
              <a:rPr lang="de-CH" b="1" dirty="0" err="1" smtClean="0"/>
              <a:t>Doré</a:t>
            </a:r>
            <a:r>
              <a:rPr lang="de-CH" b="1" dirty="0" smtClean="0"/>
              <a:t> (1866)</a:t>
            </a:r>
            <a:endParaRPr lang="de-CH" b="1" dirty="0"/>
          </a:p>
        </p:txBody>
      </p:sp>
      <p:pic>
        <p:nvPicPr>
          <p:cNvPr id="23554" name="Picture 2" descr="https://upload.wikimedia.org/wikipedia/commons/thumb/7/79/119.Job_Speaks_with_His_Friends.jpg/640px-119.Job_Speaks_with_His_Frie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1129"/>
            <a:ext cx="4837283" cy="59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3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hebräische Parallelismus: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Synonymer Parallelismus: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dirty="0" smtClean="0">
                <a:solidFill>
                  <a:srgbClr val="0070C0"/>
                </a:solidFill>
              </a:rPr>
              <a:t>Zeile 1 = Zeile 2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rgbClr val="C00000"/>
                </a:solidFill>
              </a:rPr>
              <a:t>Antithetischer Parallelismus: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dirty="0" smtClean="0">
                <a:solidFill>
                  <a:srgbClr val="C00000"/>
                </a:solidFill>
              </a:rPr>
              <a:t>Zeile 1 </a:t>
            </a:r>
            <a:r>
              <a:rPr lang="de-CH" sz="4000" dirty="0" smtClean="0">
                <a:solidFill>
                  <a:srgbClr val="C00000"/>
                </a:solidFill>
                <a:sym typeface="Wingdings"/>
              </a:rPr>
              <a:t> Zeile 2</a:t>
            </a:r>
            <a:r>
              <a:rPr lang="de-CH" sz="4000" dirty="0" smtClean="0"/>
              <a:t/>
            </a:r>
            <a:br>
              <a:rPr lang="de-CH" sz="4000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Synthetischer Parallelismus:</a:t>
            </a: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de-CH" sz="4000" dirty="0" smtClean="0">
                <a:solidFill>
                  <a:schemeClr val="accent3">
                    <a:lumMod val="50000"/>
                  </a:schemeClr>
                </a:solidFill>
              </a:rPr>
              <a:t>Zeile 1 </a:t>
            </a:r>
            <a:r>
              <a:rPr lang="de-CH" sz="4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 Zeile 2</a:t>
            </a:r>
            <a:r>
              <a:rPr lang="de-CH" sz="4000" dirty="0"/>
              <a:t/>
            </a:r>
            <a:br>
              <a:rPr lang="de-CH" sz="4000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6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422289"/>
            <a:ext cx="3019828" cy="60325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HIOB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6156012"/>
            <a:ext cx="321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 von Léon </a:t>
            </a:r>
            <a:r>
              <a:rPr lang="de-CH" b="1" dirty="0" err="1" smtClean="0"/>
              <a:t>Bonnat</a:t>
            </a:r>
            <a:r>
              <a:rPr lang="de-CH" b="1" dirty="0" smtClean="0"/>
              <a:t> (1880)</a:t>
            </a:r>
            <a:endParaRPr lang="de-CH" b="1" dirty="0"/>
          </a:p>
        </p:txBody>
      </p:sp>
      <p:pic>
        <p:nvPicPr>
          <p:cNvPr id="21506" name="Picture 2" descr="File:Bonnat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40236"/>
            <a:ext cx="4738869" cy="601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poetischen Bücher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</a:t>
            </a:r>
            <a:r>
              <a:rPr lang="de-CH" sz="4000" b="1" dirty="0" smtClean="0">
                <a:solidFill>
                  <a:srgbClr val="9983B3"/>
                </a:solidFill>
              </a:rPr>
              <a:t> </a:t>
            </a:r>
            <a:r>
              <a:rPr lang="de-CH" sz="4000" b="1" dirty="0" smtClean="0"/>
              <a:t>a. Die Psalmen</a:t>
            </a:r>
            <a:br>
              <a:rPr lang="de-CH" sz="4000" b="1" dirty="0" smtClean="0"/>
            </a:br>
            <a:r>
              <a:rPr lang="de-CH" sz="800" b="1" dirty="0"/>
              <a:t/>
            </a:r>
            <a:br>
              <a:rPr lang="de-CH" sz="800" b="1" dirty="0"/>
            </a:br>
            <a:r>
              <a:rPr lang="de-CH" sz="4000" b="1" dirty="0" smtClean="0"/>
              <a:t>   b. Die Sprüche</a:t>
            </a:r>
            <a:r>
              <a:rPr lang="de-CH" sz="4000" b="1" dirty="0" smtClean="0">
                <a:solidFill>
                  <a:srgbClr val="9983B3"/>
                </a:solidFill>
              </a:rPr>
              <a:t/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  </a:t>
            </a:r>
            <a:r>
              <a:rPr lang="de-CH" sz="4000" b="1" dirty="0" smtClean="0"/>
              <a:t>c. Das Hohelied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</a:t>
            </a:r>
            <a:r>
              <a:rPr lang="de-CH" sz="4000" b="1" dirty="0" smtClean="0"/>
              <a:t>  d</a:t>
            </a:r>
            <a:r>
              <a:rPr lang="de-CH" sz="4000" b="1" dirty="0"/>
              <a:t>. Der Prediger</a:t>
            </a:r>
            <a:br>
              <a:rPr lang="de-CH" sz="40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</a:t>
            </a:r>
            <a:r>
              <a:rPr lang="de-CH" sz="4000" b="1" dirty="0" smtClean="0"/>
              <a:t>  e. Das Buch Hiob</a:t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>
                <a:solidFill>
                  <a:srgbClr val="9983B3"/>
                </a:solidFill>
              </a:rPr>
              <a:t>  </a:t>
            </a:r>
            <a:r>
              <a:rPr lang="de-CH" sz="4000" b="1" dirty="0" smtClean="0">
                <a:solidFill>
                  <a:srgbClr val="9983B3"/>
                </a:solidFill>
              </a:rPr>
              <a:t> f.  Die Klagelieder</a:t>
            </a: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/>
              <a:t/>
            </a:r>
            <a:br>
              <a:rPr lang="de-CH" sz="4000" b="1" dirty="0"/>
            </a:br>
            <a:endParaRPr lang="de-CH" sz="4000" b="1" dirty="0"/>
          </a:p>
        </p:txBody>
      </p:sp>
      <p:pic>
        <p:nvPicPr>
          <p:cNvPr id="5" name="Grafik 4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8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422289"/>
            <a:ext cx="3667900" cy="23586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EROBERUNG JERUSALEMS DURCH DIE BABYLONIER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860032" y="5879013"/>
            <a:ext cx="38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Darstellung von </a:t>
            </a:r>
            <a:r>
              <a:rPr lang="de-CH" b="1" dirty="0" err="1" smtClean="0"/>
              <a:t>Beatus</a:t>
            </a:r>
            <a:r>
              <a:rPr lang="de-CH" b="1" dirty="0" smtClean="0"/>
              <a:t> von </a:t>
            </a:r>
            <a:r>
              <a:rPr lang="de-CH" b="1" dirty="0" err="1" smtClean="0"/>
              <a:t>Urgell</a:t>
            </a:r>
            <a:r>
              <a:rPr lang="de-CH" b="1" dirty="0" smtClean="0"/>
              <a:t> </a:t>
            </a:r>
            <a:br>
              <a:rPr lang="de-CH" b="1" dirty="0" smtClean="0"/>
            </a:br>
            <a:r>
              <a:rPr lang="de-CH" b="1" dirty="0" smtClean="0"/>
              <a:t>aus dem 11. Jh.</a:t>
            </a:r>
            <a:endParaRPr lang="de-CH" b="1" dirty="0"/>
          </a:p>
        </p:txBody>
      </p:sp>
      <p:pic>
        <p:nvPicPr>
          <p:cNvPr id="31746" name="Picture 2" descr="http://upload.wikimedia.org/wikipedia/commons/thumb/f/f0/B_Urgell_208v.jpg/640px-B_Urgell_208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289"/>
            <a:ext cx="4158794" cy="59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3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508104" y="422289"/>
            <a:ext cx="3163844" cy="120651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KLAGE UM JERUSALEM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20455" y="6063329"/>
            <a:ext cx="321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Gustave </a:t>
            </a:r>
            <a:r>
              <a:rPr lang="de-CH" b="1" dirty="0" err="1" smtClean="0"/>
              <a:t>Doré</a:t>
            </a:r>
            <a:r>
              <a:rPr lang="de-CH" b="1" dirty="0" smtClean="0"/>
              <a:t> (1866)</a:t>
            </a:r>
            <a:endParaRPr lang="de-CH" b="1" dirty="0"/>
          </a:p>
        </p:txBody>
      </p:sp>
      <p:pic>
        <p:nvPicPr>
          <p:cNvPr id="28674" name="Picture 2" descr="https://upload.wikimedia.org/wikipedia/commons/thumb/9/9f/124.People_Mourn_over_the_Destruction_of_Jerusalem.jpg/640px-124.People_Mourn_over_the_Destruction_of_Jerusal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287"/>
            <a:ext cx="4847446" cy="6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22289"/>
            <a:ext cx="3595892" cy="120651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PROPHET JEREMIA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004048" y="5601664"/>
            <a:ext cx="355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Deckenfresko von Michelangelo aus der Sixtinischen Kapelle </a:t>
            </a:r>
            <a:br>
              <a:rPr lang="de-CH" b="1" dirty="0" smtClean="0"/>
            </a:br>
            <a:r>
              <a:rPr lang="de-CH" b="1" dirty="0" smtClean="0"/>
              <a:t>(1508-1512)</a:t>
            </a:r>
            <a:endParaRPr lang="de-CH" b="1" dirty="0"/>
          </a:p>
        </p:txBody>
      </p:sp>
      <p:pic>
        <p:nvPicPr>
          <p:cNvPr id="30722" name="Picture 2" descr="File:Michelangelo Buonarroti 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2289"/>
            <a:ext cx="4379473" cy="60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89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KLAGELIEDER</a:t>
            </a:r>
          </a:p>
          <a:p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2191477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1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267744" y="2191476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2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96217" y="2195672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3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66 V.</a:t>
            </a:r>
          </a:p>
          <a:p>
            <a:pPr algn="ctr"/>
            <a:endParaRPr lang="de-CH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2191475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4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452320" y="2191474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5</a:t>
            </a:r>
          </a:p>
          <a:p>
            <a:pPr algn="ctr"/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9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KLAGELIEDER</a:t>
            </a:r>
          </a:p>
          <a:p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2191477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1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267744" y="2191476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2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96217" y="2195672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3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66 V.</a:t>
            </a:r>
          </a:p>
          <a:p>
            <a:pPr algn="ctr"/>
            <a:endParaRPr lang="de-CH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2191475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4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452320" y="2191474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5</a:t>
            </a:r>
          </a:p>
          <a:p>
            <a:pPr algn="ctr"/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4063054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267744" y="4077070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996217" y="4077071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730620" y="4077072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2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KLAGELIEDER</a:t>
            </a:r>
          </a:p>
          <a:p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2191477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1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267744" y="2191476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2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96217" y="2195672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3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66 V.</a:t>
            </a:r>
          </a:p>
          <a:p>
            <a:pPr algn="ctr"/>
            <a:endParaRPr lang="de-CH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2191475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4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452320" y="2191474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5</a:t>
            </a:r>
          </a:p>
          <a:p>
            <a:pPr algn="ctr"/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4063054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267744" y="4077070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996217" y="4077071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730620" y="4077072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267744" y="5434767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004803" y="5434766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726247" y="5424309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469945" y="5445224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5445224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3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Klgl</a:t>
            </a:r>
            <a:r>
              <a:rPr lang="de-CH" sz="4000" b="1" dirty="0" smtClean="0">
                <a:solidFill>
                  <a:srgbClr val="9983B3"/>
                </a:solidFill>
              </a:rPr>
              <a:t> 1,1a: </a:t>
            </a:r>
            <a:r>
              <a:rPr lang="de-CH" sz="4000" b="1" dirty="0" smtClean="0"/>
              <a:t>Ach, wie einsam sitzt </a:t>
            </a:r>
            <a:br>
              <a:rPr lang="de-CH" sz="4000" b="1" dirty="0" smtClean="0"/>
            </a:br>
            <a:r>
              <a:rPr lang="de-CH" sz="4000" b="1" dirty="0" smtClean="0"/>
              <a:t>doch jetzt die Stadt, die einst so stark bevölkert war! Sie ist zur Witwe geworden.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2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Klgl</a:t>
            </a:r>
            <a:r>
              <a:rPr lang="de-CH" sz="4000" b="1" dirty="0" smtClean="0">
                <a:solidFill>
                  <a:srgbClr val="9983B3"/>
                </a:solidFill>
              </a:rPr>
              <a:t> 1,2a: </a:t>
            </a:r>
            <a:r>
              <a:rPr lang="de-CH" sz="4000" b="1" dirty="0" smtClean="0"/>
              <a:t>Sie weint unaufhörlich bei Nacht, und ihre Tränen laufen ihr über die Wangen.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6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sz="4000" b="1" dirty="0" smtClean="0">
                <a:solidFill>
                  <a:srgbClr val="0070C0"/>
                </a:solidFill>
              </a:rPr>
              <a:t>Der synonyme Parallelismus: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Psalm 19,2:</a:t>
            </a:r>
            <a:br>
              <a:rPr lang="de-CH" sz="4000" b="1" dirty="0" smtClean="0"/>
            </a:br>
            <a:r>
              <a:rPr lang="de-CH" sz="1600" b="1" dirty="0"/>
              <a:t/>
            </a:r>
            <a:br>
              <a:rPr lang="de-CH" sz="1600" b="1" dirty="0"/>
            </a:br>
            <a:r>
              <a:rPr lang="de-CH" sz="3200" b="1" dirty="0" smtClean="0"/>
              <a:t>Die Himmel erzählen die Ehre Gottes,</a:t>
            </a:r>
            <a:br>
              <a:rPr lang="de-CH" sz="3200" b="1" dirty="0" smtClean="0"/>
            </a:br>
            <a:r>
              <a:rPr lang="de-CH" sz="3200" b="1" dirty="0" smtClean="0"/>
              <a:t>und die Feste verkündigt seiner Hände Werk.</a:t>
            </a:r>
            <a:r>
              <a:rPr lang="de-CH" sz="4000" dirty="0"/>
              <a:t/>
            </a:r>
            <a:br>
              <a:rPr lang="de-CH" sz="4000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4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KLAGELIEDER</a:t>
            </a:r>
          </a:p>
          <a:p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2191477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1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267744" y="2191476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2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96217" y="2195672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3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66 V.</a:t>
            </a:r>
          </a:p>
          <a:p>
            <a:pPr algn="ctr"/>
            <a:endParaRPr lang="de-CH" sz="12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724128" y="2191475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4</a:t>
            </a:r>
            <a:r>
              <a:rPr lang="de-CH" sz="3200" b="1" dirty="0" smtClean="0"/>
              <a:t/>
            </a:r>
            <a:br>
              <a:rPr lang="de-CH" sz="3200" b="1" dirty="0" smtClean="0"/>
            </a:br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452320" y="2191474"/>
            <a:ext cx="1223574" cy="1692771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Kap. 5</a:t>
            </a:r>
          </a:p>
          <a:p>
            <a:pPr algn="ctr"/>
            <a:endParaRPr lang="de-CH" sz="3200" b="1" dirty="0" smtClean="0"/>
          </a:p>
          <a:p>
            <a:pPr algn="ctr"/>
            <a:r>
              <a:rPr lang="de-CH" sz="2400" b="1" dirty="0" smtClean="0"/>
              <a:t>22 V.</a:t>
            </a:r>
          </a:p>
          <a:p>
            <a:pPr algn="ctr"/>
            <a:endParaRPr lang="de-CH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4063054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2267744" y="4077070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996217" y="4077071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730620" y="4077072"/>
            <a:ext cx="1223574" cy="1200329"/>
          </a:xfrm>
          <a:prstGeom prst="rect">
            <a:avLst/>
          </a:prstGeom>
          <a:solidFill>
            <a:srgbClr val="D473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err="1" smtClean="0"/>
              <a:t>Akro</a:t>
            </a:r>
            <a:r>
              <a:rPr lang="de-CH" sz="2400" b="1" dirty="0" smtClean="0"/>
              <a:t>-</a:t>
            </a:r>
            <a:br>
              <a:rPr lang="de-CH" sz="2400" b="1" dirty="0" smtClean="0"/>
            </a:br>
            <a:r>
              <a:rPr lang="de-CH" sz="2400" b="1" dirty="0" err="1" smtClean="0"/>
              <a:t>stichon</a:t>
            </a:r>
            <a:endParaRPr lang="de-CH" sz="2400" b="1" dirty="0" smtClean="0"/>
          </a:p>
          <a:p>
            <a:pPr algn="ctr"/>
            <a:endParaRPr lang="de-CH" sz="12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267744" y="5434767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004803" y="5434766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726247" y="5424309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469945" y="5445224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39552" y="5445224"/>
            <a:ext cx="1223574" cy="830997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200" b="1" dirty="0" smtClean="0"/>
              <a:t/>
            </a:r>
            <a:br>
              <a:rPr lang="de-CH" sz="1200" b="1" dirty="0" smtClean="0"/>
            </a:br>
            <a:r>
              <a:rPr lang="de-CH" sz="2400" b="1" dirty="0" smtClean="0"/>
              <a:t>Trauer</a:t>
            </a:r>
          </a:p>
          <a:p>
            <a:pPr algn="ctr"/>
            <a:endParaRPr lang="de-CH" sz="12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3176430" y="1340768"/>
            <a:ext cx="288032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600" b="1" dirty="0" smtClean="0"/>
              <a:t/>
            </a:r>
            <a:br>
              <a:rPr lang="de-CH" sz="600" b="1" dirty="0" smtClean="0"/>
            </a:br>
            <a:r>
              <a:rPr lang="de-CH" sz="2400" b="1" dirty="0" err="1"/>
              <a:t>Klgl</a:t>
            </a:r>
            <a:r>
              <a:rPr lang="de-CH" sz="2400" b="1" dirty="0"/>
              <a:t> </a:t>
            </a:r>
            <a:r>
              <a:rPr lang="de-CH" sz="2400" b="1" dirty="0" smtClean="0"/>
              <a:t>3,31-33</a:t>
            </a:r>
            <a:br>
              <a:rPr lang="de-CH" sz="2400" b="1" dirty="0" smtClean="0"/>
            </a:br>
            <a:endParaRPr lang="de-CH" sz="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608004" y="1974326"/>
            <a:ext cx="8586" cy="446449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82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Klgl</a:t>
            </a:r>
            <a:r>
              <a:rPr lang="de-CH" sz="4000" b="1" dirty="0" smtClean="0">
                <a:solidFill>
                  <a:srgbClr val="9983B3"/>
                </a:solidFill>
              </a:rPr>
              <a:t> 3,31: </a:t>
            </a:r>
            <a:r>
              <a:rPr lang="de-CH" sz="4000" b="1" dirty="0" smtClean="0"/>
              <a:t>Denn der Herr wird nicht </a:t>
            </a:r>
            <a:br>
              <a:rPr lang="de-CH" sz="4000" b="1" dirty="0" smtClean="0"/>
            </a:br>
            <a:r>
              <a:rPr lang="de-CH" sz="4000" b="1" dirty="0" smtClean="0"/>
              <a:t>auf ewig verstossen.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Klgl</a:t>
            </a:r>
            <a:r>
              <a:rPr lang="de-CH" sz="4000" b="1" dirty="0" smtClean="0">
                <a:solidFill>
                  <a:srgbClr val="9983B3"/>
                </a:solidFill>
              </a:rPr>
              <a:t> 3,32: </a:t>
            </a:r>
            <a:r>
              <a:rPr lang="de-CH" sz="4000" b="1" dirty="0" smtClean="0"/>
              <a:t>Sondern wenn er betrübt hat, so erbarmt er sich auch nach der Fülle seiner Gnade.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6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Klgl</a:t>
            </a:r>
            <a:r>
              <a:rPr lang="de-CH" sz="4000" b="1" dirty="0" smtClean="0">
                <a:solidFill>
                  <a:srgbClr val="9983B3"/>
                </a:solidFill>
              </a:rPr>
              <a:t> 3,33: </a:t>
            </a:r>
            <a:r>
              <a:rPr lang="de-CH" sz="4000" b="1" dirty="0" smtClean="0"/>
              <a:t>Denn nicht aus Lust plagt und betrübt er die Menschenkinder.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WEHKLAGE JEREMIAS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79732" y="6165304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Holzschnitt von Julius Schnorr von Carolsfeld (zw. 1851 und 1860)</a:t>
            </a:r>
            <a:endParaRPr lang="de-CH" b="1" dirty="0"/>
          </a:p>
        </p:txBody>
      </p:sp>
      <p:pic>
        <p:nvPicPr>
          <p:cNvPr id="27650" name="Picture 2" descr="https://upload.wikimedia.org/wikipedia/commons/thumb/3/32/Schnorr_von_Carolsfeld_Bibel_in_Bildern_1860_141.png/800px-Schnorr_von_Carolsfeld_Bibel_in_Bildern_1860_1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44" y="1412776"/>
            <a:ext cx="5664198" cy="45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211960" y="422289"/>
            <a:ext cx="4459988" cy="17825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JEREMIA BEKLAGT </a:t>
            </a:r>
            <a:br>
              <a:rPr lang="de-CH" sz="3600" b="1" dirty="0" smtClean="0"/>
            </a:br>
            <a:r>
              <a:rPr lang="de-CH" sz="3600" b="1" dirty="0" smtClean="0"/>
              <a:t>DIE ZERSTÖRUNG JERUSALEMS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067944" y="5805264"/>
            <a:ext cx="345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Skulptur an der Knesset-Menora</a:t>
            </a:r>
            <a:br>
              <a:rPr lang="de-CH" b="1" dirty="0" smtClean="0"/>
            </a:br>
            <a:r>
              <a:rPr lang="de-CH" dirty="0" smtClean="0"/>
              <a:t>(Bild: </a:t>
            </a:r>
            <a:r>
              <a:rPr lang="de-CH" dirty="0" err="1" smtClean="0"/>
              <a:t>Deror</a:t>
            </a:r>
            <a:r>
              <a:rPr lang="de-CH" dirty="0" smtClean="0"/>
              <a:t> </a:t>
            </a:r>
            <a:r>
              <a:rPr lang="de-CH" dirty="0" err="1" smtClean="0"/>
              <a:t>avi</a:t>
            </a:r>
            <a:r>
              <a:rPr lang="de-CH" dirty="0" smtClean="0"/>
              <a:t>, CC-BY-SA 3.0)</a:t>
            </a:r>
            <a:endParaRPr lang="de-CH" b="1" dirty="0"/>
          </a:p>
        </p:txBody>
      </p:sp>
      <p:pic>
        <p:nvPicPr>
          <p:cNvPr id="25602" name="Picture 2" descr="http://upload.wikimedia.org/wikipedia/commons/thumb/e/ee/Knesset_Menorah_P5200009e.JPG/320px-Knesset_Menorah_P520000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390"/>
            <a:ext cx="3395504" cy="592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65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6" y="422289"/>
            <a:ext cx="3235852" cy="235863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JEREMIA BEKLAGT DIE VERWÜSTUNG JERUSALEMS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328084" y="6237312"/>
            <a:ext cx="345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Gemälde von Rembrandt (1630)</a:t>
            </a:r>
            <a:endParaRPr lang="de-CH" b="1" dirty="0"/>
          </a:p>
        </p:txBody>
      </p:sp>
      <p:pic>
        <p:nvPicPr>
          <p:cNvPr id="26626" name="Picture 2" descr="File:Rembrandt Harmensz. van Rijn - Jeremia treurend over de verwoesting van Jeruzalem - Google Art Proj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288"/>
            <a:ext cx="4801070" cy="61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2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Gebete, Lieder, Sprüche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   Einleitung</a:t>
            </a:r>
            <a:br>
              <a:rPr lang="de-CH" sz="4000" b="1" dirty="0" smtClean="0"/>
            </a:br>
            <a:r>
              <a:rPr lang="de-CH" sz="1400" b="1" dirty="0"/>
              <a:t/>
            </a:r>
            <a:br>
              <a:rPr lang="de-CH" sz="1400" b="1" dirty="0"/>
            </a:br>
            <a:r>
              <a:rPr lang="de-CH" sz="4000" b="1" dirty="0" smtClean="0"/>
              <a:t>   1.	Merkmale hebräischer Poesie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/>
              <a:t>   2</a:t>
            </a:r>
            <a:r>
              <a:rPr lang="de-CH" sz="4000" b="1" dirty="0" smtClean="0"/>
              <a:t>. Die poetischen Bücher</a:t>
            </a:r>
            <a:r>
              <a:rPr lang="de-CH" sz="4000" b="1" dirty="0" smtClean="0">
                <a:solidFill>
                  <a:srgbClr val="9983B3"/>
                </a:solidFill>
              </a:rPr>
              <a:t/>
            </a:r>
            <a:br>
              <a:rPr lang="de-CH" sz="4000" b="1" dirty="0" smtClean="0">
                <a:solidFill>
                  <a:srgbClr val="9983B3"/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9983B3"/>
                </a:solidFill>
              </a:rPr>
              <a:t>   Schlusswort</a:t>
            </a:r>
            <a:endParaRPr lang="de-CH" sz="4000" b="1" dirty="0">
              <a:solidFill>
                <a:srgbClr val="9983B3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1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9983B3"/>
                </a:solidFill>
              </a:rPr>
              <a:t>Ps</a:t>
            </a:r>
            <a:r>
              <a:rPr lang="de-CH" sz="4000" b="1" dirty="0" smtClean="0">
                <a:solidFill>
                  <a:srgbClr val="9983B3"/>
                </a:solidFill>
              </a:rPr>
              <a:t> 146,1-2: </a:t>
            </a:r>
            <a:r>
              <a:rPr lang="de-CH" sz="4000" b="1" dirty="0" smtClean="0"/>
              <a:t>Halleluja! Lobe den Herrn, meine Seele! Ich will den Herrn loben, solange ich lebe, und meinem Gott lobsingen, solange ich bin.</a:t>
            </a:r>
            <a:endParaRPr lang="de-CH" sz="4000" b="1" dirty="0"/>
          </a:p>
        </p:txBody>
      </p:sp>
      <p:pic>
        <p:nvPicPr>
          <p:cNvPr id="1026" name="Picture 2" descr="D:\16 Trees, Plants, and Flowers\08 Flowers of the Field, A-B\Bindweed-Convolvulus\Mallow-leaved bindweed, Galilee, gs040000b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43340"/>
          <a:stretch/>
        </p:blipFill>
        <p:spPr bwMode="auto">
          <a:xfrm>
            <a:off x="395535" y="4148765"/>
            <a:ext cx="8424937" cy="23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26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Gebete, Lieder, Sprüche</a:t>
            </a:r>
          </a:p>
          <a:p>
            <a:pPr algn="ctr"/>
            <a:r>
              <a:rPr lang="de-CH" sz="3600" b="1" dirty="0" smtClean="0">
                <a:solidFill>
                  <a:srgbClr val="9983B3"/>
                </a:solidFill>
              </a:rPr>
              <a:t>(Bibelkurs, Teil 11/24)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6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hebräische Parallelismus: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Synonymer Parallelismus: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dirty="0" smtClean="0">
                <a:solidFill>
                  <a:srgbClr val="0070C0"/>
                </a:solidFill>
              </a:rPr>
              <a:t>Zeile 1 = Zeile 2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rgbClr val="C00000"/>
                </a:solidFill>
              </a:rPr>
              <a:t>Antithetischer Parallelismus: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dirty="0" smtClean="0">
                <a:solidFill>
                  <a:srgbClr val="C00000"/>
                </a:solidFill>
              </a:rPr>
              <a:t>Zeile 1 </a:t>
            </a:r>
            <a:r>
              <a:rPr lang="de-CH" sz="4000" dirty="0" smtClean="0">
                <a:solidFill>
                  <a:srgbClr val="C00000"/>
                </a:solidFill>
                <a:sym typeface="Wingdings"/>
              </a:rPr>
              <a:t> Zeile 2</a:t>
            </a:r>
            <a:r>
              <a:rPr lang="de-CH" sz="4000" dirty="0" smtClean="0"/>
              <a:t/>
            </a:r>
            <a:br>
              <a:rPr lang="de-CH" sz="4000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Synthetischer Parallelismus:</a:t>
            </a: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de-CH" sz="4000" dirty="0" smtClean="0">
                <a:solidFill>
                  <a:schemeClr val="accent3">
                    <a:lumMod val="50000"/>
                  </a:schemeClr>
                </a:solidFill>
              </a:rPr>
              <a:t>Zeile 1 </a:t>
            </a:r>
            <a:r>
              <a:rPr lang="de-CH" sz="4000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 Zeile 2</a:t>
            </a:r>
            <a:r>
              <a:rPr lang="de-CH" sz="4000" dirty="0"/>
              <a:t/>
            </a:r>
            <a:br>
              <a:rPr lang="de-CH" sz="4000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3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sz="4000" b="1" dirty="0" smtClean="0">
                <a:solidFill>
                  <a:srgbClr val="C00000"/>
                </a:solidFill>
              </a:rPr>
              <a:t>Der antithetische </a:t>
            </a:r>
            <a:r>
              <a:rPr lang="de-CH" sz="4000" b="1" dirty="0" err="1" smtClean="0">
                <a:solidFill>
                  <a:srgbClr val="C00000"/>
                </a:solidFill>
              </a:rPr>
              <a:t>Parallelimus</a:t>
            </a:r>
            <a:r>
              <a:rPr lang="de-CH" sz="4000" b="1" dirty="0" smtClean="0">
                <a:solidFill>
                  <a:srgbClr val="C00000"/>
                </a:solidFill>
              </a:rPr>
              <a:t>:</a:t>
            </a:r>
            <a:r>
              <a:rPr lang="de-CH" sz="4000" b="1" dirty="0" smtClean="0">
                <a:solidFill>
                  <a:srgbClr val="0070C0"/>
                </a:solidFill>
              </a:rPr>
              <a:t/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/>
              <a:t>Sprüche 28,13:</a:t>
            </a:r>
            <a:br>
              <a:rPr lang="de-CH" sz="4000" b="1" dirty="0" smtClean="0"/>
            </a:br>
            <a:r>
              <a:rPr lang="de-CH" sz="1600" b="1" dirty="0"/>
              <a:t/>
            </a:r>
            <a:br>
              <a:rPr lang="de-CH" sz="1600" b="1" dirty="0"/>
            </a:br>
            <a:r>
              <a:rPr lang="de-CH" sz="3200" b="1" dirty="0" smtClean="0"/>
              <a:t>Wer seine Schuld verheimlicht, dem wird es nicht gelingen, …</a:t>
            </a:r>
            <a:br>
              <a:rPr lang="de-CH" sz="3200" b="1" dirty="0" smtClean="0"/>
            </a:br>
            <a:r>
              <a:rPr lang="de-CH" sz="2400" b="1" dirty="0" smtClean="0"/>
              <a:t/>
            </a:r>
            <a:br>
              <a:rPr lang="de-CH" sz="2400" b="1" dirty="0" smtClean="0"/>
            </a:br>
            <a:r>
              <a:rPr lang="de-CH" sz="3200" b="1" dirty="0" smtClean="0"/>
              <a:t>… wer sie aber bekennt und lässt, der wird Barmherzigkeit erlangen.</a:t>
            </a: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6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6817246-c:\users\colombo.perm\documents\001 files\001 hans\02 egw\03 bibelkurs\06 powerpoint\bibelkurs teil 11 internet.pptx"/>
  <p:tag name="ARTICULATE_PRESENTER_VERSION" val="7"/>
  <p:tag name="ARTICULATE_USED_PAGE_ORIENTATION" val="1"/>
  <p:tag name="ARTICULATE_USED_PAGE_SIZE" val="1"/>
  <p:tag name="ARTICULATE_SLIDE_COUNT" val="7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22"/>
  <p:tag name="ARTICULATE_USED_LAYOU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25"/>
  <p:tag name="ARTICULATE_USED_LAYOU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23"/>
  <p:tag name="ARTICULATE_USED_LAYOU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41"/>
  <p:tag name="ARTICULATE_USED_LAYOU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42"/>
  <p:tag name="ARTICULATE_USED_LAYOU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43"/>
  <p:tag name="ARTICULATE_USED_LAYOU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54"/>
  <p:tag name="ARTICULATE_USED_LAYOU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44"/>
  <p:tag name="ARTICULATE_USED_LAYOU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55"/>
  <p:tag name="ARTICULATE_USED_LAYOU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56"/>
  <p:tag name="ARTICULATE_USED_LAYOU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526"/>
  <p:tag name="ARTICULATE_USED_LAYOUT" val="1"/>
  <p:tag name="ORIGINAL_AUDIO_FILEPATH" val="C:\Users\Colombo.Perm\Documents\001 FILES\001 HANS\02 EGW\03 BIBELKURS\09 AUDIO-DATEIEN\150601_11_Bibelkurs_11.mp3"/>
  <p:tag name="ELAPSEDTIME" val="1806.022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45"/>
  <p:tag name="ARTICULATE_USED_LAYOU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57"/>
  <p:tag name="ARTICULATE_USED_LAYOU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58"/>
  <p:tag name="ARTICULATE_USED_LAYOU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59"/>
  <p:tag name="ARTICULATE_USED_LAYOU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46"/>
  <p:tag name="ARTICULATE_USED_LAYOU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47"/>
  <p:tag name="ARTICULATE_USED_LAYOU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51"/>
  <p:tag name="ARTICULATE_USED_LAYOU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0"/>
  <p:tag name="ARTICULATE_USED_LAYOU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70"/>
  <p:tag name="ARTICULATE_USED_LAYOU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1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267"/>
  <p:tag name="ARTICULATE_USED_LAYOUT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2"/>
  <p:tag name="ARTICULATE_USED_LAYOU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71"/>
  <p:tag name="ARTICULATE_USED_LAYOU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72"/>
  <p:tag name="ARTICULATE_USED_LAYOU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3"/>
  <p:tag name="ARTICULATE_USED_LAYOU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4"/>
  <p:tag name="ARTICULATE_USED_LAYOU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5"/>
  <p:tag name="ARTICULATE_USED_LAYOU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6"/>
  <p:tag name="ARTICULATE_USED_LAYOU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73"/>
  <p:tag name="ARTICULATE_USED_LAYOUT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79"/>
  <p:tag name="ARTICULATE_USED_LAYOUT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74"/>
  <p:tag name="ARTICULATE_USED_LAYOU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437"/>
  <p:tag name="ARTICULATE_USED_LAYOUT" val="1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1"/>
  <p:tag name="ARTICULATE_USED_LAYOU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75"/>
  <p:tag name="ARTICULATE_USED_LAYOU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2"/>
  <p:tag name="ARTICULATE_USED_LAYOUT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68"/>
  <p:tag name="ARTICULATE_USED_LAYOU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3"/>
  <p:tag name="ARTICULATE_USED_LAYOU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92"/>
  <p:tag name="ARTICULATE_USED_LAYOU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93"/>
  <p:tag name="ARTICULATE_USED_LAYOU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4"/>
  <p:tag name="ARTICULATE_USED_LAYOUT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5"/>
  <p:tag name="ARTICULATE_USED_LAYOU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6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39"/>
  <p:tag name="ARTICULATE_USED_LAYOUT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7"/>
  <p:tag name="ARTICULATE_USED_LAYOU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24"/>
  <p:tag name="ARTICULATE_USED_LAYOU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8"/>
  <p:tag name="ARTICULATE_USED_LAYOU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89"/>
  <p:tag name="ARTICULATE_USED_LAYOU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25"/>
  <p:tag name="ARTICULATE_USED_LAYOUT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95"/>
  <p:tag name="ARTICULATE_USED_LAYOUT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02"/>
  <p:tag name="ARTICULATE_USED_LAYOU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05"/>
  <p:tag name="ARTICULATE_USED_LAYOU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96"/>
  <p:tag name="ARTICULATE_USED_LAYOU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03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442"/>
  <p:tag name="ARTICULATE_USED_LAYOUT" val="1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04"/>
  <p:tag name="ARTICULATE_USED_LAYOU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98"/>
  <p:tag name="ARTICULATE_USED_LAYOU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06"/>
  <p:tag name="ARTICULATE_USED_LAYOU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15"/>
  <p:tag name="ARTICULATE_USED_LAYOU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16"/>
  <p:tag name="ARTICULATE_USED_LAYOU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17"/>
  <p:tag name="ARTICULATE_USED_LAYOU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36"/>
  <p:tag name="ARTICULATE_USED_LAYOU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35"/>
  <p:tag name="ARTICULATE_USED_LAYOU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33"/>
  <p:tag name="ARTICULATE_USED_LAYOUT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07"/>
  <p:tag name="ARTICULATE_USED_LAYOU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20"/>
  <p:tag name="ARTICULATE_USED_LAYOUT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08"/>
  <p:tag name="ARTICULATE_USED_LAYOU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31"/>
  <p:tag name="ARTICULATE_USED_LAYOUT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16"/>
  <p:tag name="ARTICULATE_USED_LAYOU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17"/>
  <p:tag name="ARTICULATE_USED_LAYOUT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18"/>
  <p:tag name="ARTICULATE_USED_LAYOU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21"/>
  <p:tag name="ARTICULATE_USED_LAYOU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18"/>
  <p:tag name="ARTICULATE_USED_LAYOU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20"/>
  <p:tag name="ARTICULATE_USED_LAYOU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522"/>
  <p:tag name="ARTICULATE_USED_LAYOU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19"/>
  <p:tag name="ARTICULATE_USED_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21"/>
  <p:tag name="ARTICULATE_USED_LAYOUT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RTICULATE_SLIDE_THUMBNAIL_REFRESH" val="1"/>
  <p:tag name="AUDIO_ID" val="1527"/>
  <p:tag name="ARTICULATE_USED_LAYOU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1424"/>
  <p:tag name="ARTICULATE_USED_LAYOUT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Bildschirmpräsentation (4:3)</PresentationFormat>
  <Paragraphs>226</Paragraphs>
  <Slides>79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79</vt:i4>
      </vt:variant>
    </vt:vector>
  </HeadingPairs>
  <TitlesOfParts>
    <vt:vector size="80" baseType="lpstr">
      <vt:lpstr>Larissa</vt:lpstr>
      <vt:lpstr>PowerPoint-Präsentation</vt:lpstr>
      <vt:lpstr>PowerPoint-Präsentation</vt:lpstr>
      <vt:lpstr>Gebete, Lieder, Sprüche     Einleitung     1. Merkmale hebräischer Poesie      2. Die poetischen Bücher      Schlusswort</vt:lpstr>
      <vt:lpstr>PowerPoint-Präsentation</vt:lpstr>
      <vt:lpstr>Gebete, Lieder, Sprüche     Einleitung     1. Merkmale hebräischer Poesie      2. Die poetischen Bücher      Schlusswort</vt:lpstr>
      <vt:lpstr>Der hebräische Parallelismus:      Synonymer Parallelismus:  Zeile 1 = Zeile 2       Antithetischer Parallelismus:  Zeile 1  Zeile 2       Synthetischer Parallelismus:  Zeile 1  Zeile 2      </vt:lpstr>
      <vt:lpstr>Der synonyme Parallelismus:  Psalm 19,2:  Die Himmel erzählen die Ehre Gottes, und die Feste verkündigt seiner Hände Werk.      </vt:lpstr>
      <vt:lpstr>Der hebräische Parallelismus:      Synonymer Parallelismus:  Zeile 1 = Zeile 2       Antithetischer Parallelismus:  Zeile 1  Zeile 2       Synthetischer Parallelismus:  Zeile 1  Zeile 2      </vt:lpstr>
      <vt:lpstr>Der antithetische Parallelimus:  Sprüche 28,13:  Wer seine Schuld verheimlicht, dem wird es nicht gelingen, …  … wer sie aber bekennt und lässt, der wird Barmherzigkeit erlangen. </vt:lpstr>
      <vt:lpstr>Der hebräische Parallelismus:      Synonymer Parallelismus:  Zeile 1 = Zeile 2       Antithetischer Parallelismus:  Zeile 1  Zeile 2       Synthetischer Parallelismus:  Zeile 1  Zeile 2      </vt:lpstr>
      <vt:lpstr>Der synthetische Parallelismus:  Psalm 119,9:  Wie wird ein junger Mann seinen Weg unsträflich gehen?  Indem er ihn bewahrt nach deinem Wort.   </vt:lpstr>
      <vt:lpstr>PowerPoint-Präsentation</vt:lpstr>
      <vt:lpstr>Gebete, Lieder, Sprüche     Einleitung     1. Merkmale hebräischer Poesie      2. Die poetischen Bücher      Schlusswort</vt:lpstr>
      <vt:lpstr>Die poetischen Bücher     a. Die Psalmen     b. Die Sprüche     c. Das Hohelied     d. Der Prediger     e. Das Buch Hiob     f.  Die Klagelieder    </vt:lpstr>
      <vt:lpstr>PowerPoint-Präsentation</vt:lpstr>
      <vt:lpstr>PowerPoint-Präsentation</vt:lpstr>
      <vt:lpstr>PowerPoint-Präsentation</vt:lpstr>
      <vt:lpstr>PowerPoint-Präsentation</vt:lpstr>
      <vt:lpstr>Verschiedene Verfasser von Psalmen:  David   73  z.B. Ps 23 Asaph   12  z.B. Ps 73 Söhne Korahs  10  z.B. Ps 84 Heman   1  Ps 88 Ethan   1  Ps 89 Salomo   1  Ps 127 Mose   1  Ps 90   </vt:lpstr>
      <vt:lpstr>PowerPoint-Präsentation</vt:lpstr>
      <vt:lpstr>Verschiedene Verfasser von Psalmen:  David   73  z.B. Ps 23 Asaph   12  z.B. Ps 73 Söhne Korahs  10  z.B. Ps 84 Heman   1  Ps 88 Ethan   1  Ps 89 Salomo   1  Ps 127 Mose   1  Ps 90   </vt:lpstr>
      <vt:lpstr>PowerPoint-Präsentation</vt:lpstr>
      <vt:lpstr>PowerPoint-Präsentation</vt:lpstr>
      <vt:lpstr>PowerPoint-Präsentation</vt:lpstr>
      <vt:lpstr>PowerPoint-Präsentation</vt:lpstr>
      <vt:lpstr>Die poetischen Bücher     a. Die Psalmen     b. Die Sprüche     c. Das Hohelied     d. Der Prediger     e. Das Buch Hiob     f.  Die Klagelieder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poetischen Bücher     a. Die Psalmen     b. Die Sprüche     c. Das Hohelied     d. Der Prediger     e. Das Buch Hiob     f.  Die Klagelieder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poetischen Bücher     a. Die Psalmen     b. Die Sprüche     c. Das Hohelied     d. Der Prediger     e. Das Buch Hiob     f.  Die Klagelieder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poetischen Bücher     a. Die Psalmen     b. Die Sprüche     c. Das Hohelied     d. Der Prediger     e. Das Buch Hiob     f.  Die Klagelieder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poetischen Bücher     a. Die Psalmen     b. Die Sprüche     c. Das Hohelied     d. Der Prediger     e. Das Buch Hiob     f.  Die Klagelieder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Gebete, Lieder, Sprüche     Einleitung     1. Merkmale hebräischer Poesie      2. Die poetischen Bücher      Schlusswort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436</cp:revision>
  <dcterms:created xsi:type="dcterms:W3CDTF">2012-03-09T15:08:16Z</dcterms:created>
  <dcterms:modified xsi:type="dcterms:W3CDTF">2015-06-02T05:29:47Z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C:\Users\Colombo.Perm\Documents\001 FILES\001 HANS\02 EGW\03 BIBELKURS\06 POWERPOINT\BIBELKURS TEIL 11 INTERNET.ppta</vt:lpwstr>
  </property>
</Properties>
</file>