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1745" r:id="rId2"/>
    <p:sldId id="1267" r:id="rId3"/>
    <p:sldId id="1682" r:id="rId4"/>
    <p:sldId id="1683" r:id="rId5"/>
    <p:sldId id="1684" r:id="rId6"/>
    <p:sldId id="1685" r:id="rId7"/>
    <p:sldId id="1688" r:id="rId8"/>
    <p:sldId id="1686" r:id="rId9"/>
    <p:sldId id="1689" r:id="rId10"/>
    <p:sldId id="1690" r:id="rId11"/>
    <p:sldId id="1691" r:id="rId12"/>
    <p:sldId id="1692" r:id="rId13"/>
    <p:sldId id="1693" r:id="rId14"/>
    <p:sldId id="1694" r:id="rId15"/>
    <p:sldId id="1695" r:id="rId16"/>
    <p:sldId id="1696" r:id="rId17"/>
    <p:sldId id="1697" r:id="rId18"/>
    <p:sldId id="1698" r:id="rId19"/>
    <p:sldId id="1699" r:id="rId20"/>
    <p:sldId id="1701" r:id="rId21"/>
    <p:sldId id="1702" r:id="rId22"/>
    <p:sldId id="1703" r:id="rId23"/>
    <p:sldId id="1744" r:id="rId24"/>
    <p:sldId id="1704" r:id="rId25"/>
    <p:sldId id="1705" r:id="rId26"/>
    <p:sldId id="1706" r:id="rId27"/>
    <p:sldId id="1707" r:id="rId28"/>
    <p:sldId id="1708" r:id="rId29"/>
    <p:sldId id="1709" r:id="rId30"/>
    <p:sldId id="1710" r:id="rId31"/>
    <p:sldId id="1711" r:id="rId32"/>
    <p:sldId id="1712" r:id="rId33"/>
    <p:sldId id="1713" r:id="rId34"/>
    <p:sldId id="1714" r:id="rId35"/>
    <p:sldId id="1716" r:id="rId36"/>
    <p:sldId id="1715" r:id="rId37"/>
    <p:sldId id="1717" r:id="rId38"/>
    <p:sldId id="1718" r:id="rId39"/>
    <p:sldId id="1719" r:id="rId40"/>
    <p:sldId id="1720" r:id="rId41"/>
    <p:sldId id="1721" r:id="rId42"/>
    <p:sldId id="1747" r:id="rId43"/>
    <p:sldId id="1748" r:id="rId44"/>
    <p:sldId id="1749" r:id="rId45"/>
    <p:sldId id="1750" r:id="rId46"/>
    <p:sldId id="1722" r:id="rId47"/>
    <p:sldId id="1723" r:id="rId48"/>
    <p:sldId id="1724" r:id="rId49"/>
    <p:sldId id="1725" r:id="rId50"/>
    <p:sldId id="1727" r:id="rId51"/>
    <p:sldId id="1726" r:id="rId52"/>
    <p:sldId id="1728" r:id="rId53"/>
    <p:sldId id="1729" r:id="rId54"/>
    <p:sldId id="1700" r:id="rId55"/>
    <p:sldId id="1730" r:id="rId56"/>
    <p:sldId id="1731" r:id="rId57"/>
    <p:sldId id="1732" r:id="rId58"/>
    <p:sldId id="1733" r:id="rId59"/>
    <p:sldId id="1734" r:id="rId60"/>
    <p:sldId id="1735" r:id="rId61"/>
    <p:sldId id="1736" r:id="rId62"/>
    <p:sldId id="1737" r:id="rId63"/>
    <p:sldId id="1738" r:id="rId64"/>
    <p:sldId id="1739" r:id="rId65"/>
    <p:sldId id="1740" r:id="rId66"/>
    <p:sldId id="1741" r:id="rId67"/>
    <p:sldId id="1742" r:id="rId68"/>
    <p:sldId id="1746" r:id="rId69"/>
  </p:sldIdLst>
  <p:sldSz cx="9144000" cy="6858000" type="screen4x3"/>
  <p:notesSz cx="6858000" cy="9144000"/>
  <p:custDataLst>
    <p:tags r:id="rId7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32C"/>
    <a:srgbClr val="F0BF0A"/>
    <a:srgbClr val="F18309"/>
    <a:srgbClr val="E4B01C"/>
    <a:srgbClr val="A89E64"/>
    <a:srgbClr val="D4732A"/>
    <a:srgbClr val="9983B3"/>
    <a:srgbClr val="FAC090"/>
    <a:srgbClr val="FFDF79"/>
    <a:srgbClr val="F1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6625" autoAdjust="0"/>
  </p:normalViewPr>
  <p:slideViewPr>
    <p:cSldViewPr>
      <p:cViewPr>
        <p:scale>
          <a:sx n="66" d="100"/>
          <a:sy n="66" d="100"/>
        </p:scale>
        <p:origin x="-14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10.09.2015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verheissene Messias</a:t>
            </a:r>
          </a:p>
          <a:p>
            <a:pPr algn="ctr"/>
            <a:r>
              <a:rPr lang="de-CH" sz="3600" b="1" dirty="0" smtClean="0">
                <a:solidFill>
                  <a:srgbClr val="EC832C"/>
                </a:solidFill>
              </a:rPr>
              <a:t>(Bibelkurs, Teil 14/24)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6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VERTREIBUNG AUS DEM PARADIES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33526" y="6320353"/>
            <a:ext cx="74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>Bild: Giovanni di Paolo: «Vertreibung aus dem Paradies» (1445)</a:t>
            </a:r>
            <a:endParaRPr lang="de-CH" sz="1200" b="1" dirty="0"/>
          </a:p>
        </p:txBody>
      </p:sp>
      <p:pic>
        <p:nvPicPr>
          <p:cNvPr id="3076" name="Picture 4" descr="http://upload.wikimedia.org/wikipedia/commons/thumb/9/9b/Creation-and-the-expulsion-from-the-paradise-11291.jpg/640px-Creation-and-the-expulsion-from-the-paradise-11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41" y="1318219"/>
            <a:ext cx="56483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SÜNDENFALL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Jan Brueghel / Pieter Paul Rubens (um 1615)</a:t>
            </a:r>
            <a:endParaRPr lang="de-CH" b="1" dirty="0"/>
          </a:p>
        </p:txBody>
      </p:sp>
      <p:pic>
        <p:nvPicPr>
          <p:cNvPr id="8194" name="Picture 2" descr="https://upload.wikimedia.org/wikipedia/commons/thumb/6/6d/Jan_Brueghel_de_Oude_en_Peter_Paul_Rubens_-_Het_aards_paradijs_met_de_zondeval_van_Adam_en_Eva.jpg/1024px-Jan_Brueghel_de_Oude_en_Peter_Paul_Rubens_-_Het_aards_paradijs_met_de_zondeval_van_Adam_en_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" y="1290142"/>
            <a:ext cx="77057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7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1Mo 3,15: </a:t>
            </a:r>
            <a:r>
              <a:rPr lang="de-CH" sz="4000" b="1" dirty="0" smtClean="0"/>
              <a:t>Und ich will Feindschaft setzen zwischen dir und der Frau, zwischen deinem Samen und ihrem Samen: Er wird dir den Kopf zertreten, und du wirst ihn in die Ferse stechen.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6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MALEACHI UND SEINE PROPHETIE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5535" y="5879013"/>
            <a:ext cx="529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Kirchenfenster in Lorch (AUT)</a:t>
            </a:r>
            <a:br>
              <a:rPr lang="de-CH" b="1" dirty="0" smtClean="0"/>
            </a:br>
            <a:r>
              <a:rPr lang="de-CH" dirty="0" smtClean="0"/>
              <a:t>Bild: Xenophon (CC-BY-SA, 3.0)</a:t>
            </a:r>
            <a:endParaRPr lang="de-CH" dirty="0"/>
          </a:p>
        </p:txBody>
      </p:sp>
      <p:pic>
        <p:nvPicPr>
          <p:cNvPr id="9218" name="Picture 2" descr="https://upload.wikimedia.org/wikipedia/commons/thumb/6/63/Lorch_St.Laurenz_-_Fenster_2_Malachias.jpg/800px-Lorch_St.Laurenz_-_Fenster_2_Malach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31179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196742" y="1484784"/>
            <a:ext cx="2623729" cy="432048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Mal 3,1:</a:t>
            </a:r>
          </a:p>
          <a:p>
            <a:endParaRPr lang="de-CH" sz="2400" b="1" dirty="0"/>
          </a:p>
          <a:p>
            <a:r>
              <a:rPr lang="de-CH" sz="2400" b="1" dirty="0" smtClean="0"/>
              <a:t>«</a:t>
            </a:r>
            <a:r>
              <a:rPr lang="de-CH" sz="2400" b="1" dirty="0" err="1" smtClean="0"/>
              <a:t>Veniet</a:t>
            </a:r>
            <a:r>
              <a:rPr lang="de-CH" sz="2400" b="1" dirty="0" smtClean="0"/>
              <a:t> ad </a:t>
            </a:r>
            <a:r>
              <a:rPr lang="de-CH" sz="2400" b="1" dirty="0" err="1" smtClean="0"/>
              <a:t>templum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sanctum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suum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dominus</a:t>
            </a:r>
            <a:r>
              <a:rPr lang="de-CH" sz="2400" b="1" dirty="0" smtClean="0"/>
              <a:t>.»</a:t>
            </a:r>
          </a:p>
          <a:p>
            <a:endParaRPr lang="de-CH" sz="2400" b="1" dirty="0"/>
          </a:p>
          <a:p>
            <a:r>
              <a:rPr lang="de-CH" sz="2400" b="1" dirty="0" smtClean="0"/>
              <a:t>Es wird kommen zu seinem </a:t>
            </a:r>
            <a:br>
              <a:rPr lang="de-CH" sz="2400" b="1" dirty="0" smtClean="0"/>
            </a:br>
            <a:r>
              <a:rPr lang="de-CH" sz="2400" b="1" dirty="0" smtClean="0"/>
              <a:t>heiligen Tempel der Herr.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5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24,44a: </a:t>
            </a:r>
            <a:r>
              <a:rPr lang="de-CH" sz="4000" b="1" dirty="0" smtClean="0"/>
              <a:t>Das sind die Worte, die ich zu euch geredet habe, als ich noch bei euch war,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24,44b: </a:t>
            </a:r>
            <a:r>
              <a:rPr lang="de-CH" sz="4000" b="1" dirty="0" smtClean="0"/>
              <a:t>… dass alles erfüllt werden muss, was im Gesetz Moses und in den Propheten und den Psalmen von mir geschrieben steht.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6228184" y="424925"/>
            <a:ext cx="2515772" cy="235600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HIMMEL-FAHRT </a:t>
            </a:r>
            <a:br>
              <a:rPr lang="de-CH" sz="3600" b="1" dirty="0" smtClean="0"/>
            </a:br>
            <a:r>
              <a:rPr lang="de-CH" sz="3600" b="1" dirty="0" smtClean="0"/>
              <a:t>JESU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5951583"/>
            <a:ext cx="240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John Singleton Copley (1775)</a:t>
            </a:r>
            <a:endParaRPr lang="de-CH" b="1" dirty="0"/>
          </a:p>
        </p:txBody>
      </p:sp>
      <p:pic>
        <p:nvPicPr>
          <p:cNvPr id="11266" name="Picture 2" descr="https://upload.wikimedia.org/wikipedia/commons/8/85/Jesus_ascending_to_hea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4336"/>
            <a:ext cx="5451205" cy="60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9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verheissene Messias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grosse Sehnsucht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>
                <a:solidFill>
                  <a:srgbClr val="EC832C"/>
                </a:solidFill>
              </a:rPr>
              <a:t>2</a:t>
            </a:r>
            <a:r>
              <a:rPr lang="de-CH" sz="3600" b="1" dirty="0" smtClean="0">
                <a:solidFill>
                  <a:srgbClr val="EC832C"/>
                </a:solidFill>
              </a:rPr>
              <a:t>. Der Gesalbte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Präzision der Vorhersagen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2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GESALBTE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3" y="1770501"/>
            <a:ext cx="3212673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</a:t>
            </a:r>
            <a:r>
              <a:rPr lang="de-CH" sz="2800" b="1" dirty="0" err="1" smtClean="0"/>
              <a:t>hebr.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Maschiach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3" y="3354677"/>
            <a:ext cx="3212675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err="1" smtClean="0"/>
              <a:t>griech</a:t>
            </a:r>
            <a:r>
              <a:rPr lang="de-CH" sz="2800" b="1" dirty="0" smtClean="0"/>
              <a:t>. Christos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148063" y="4938853"/>
            <a:ext cx="3212674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dt. Gesalbter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47964" y="376001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47964" y="2164641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247964" y="4877299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17239" y="3354677"/>
            <a:ext cx="3377411" cy="79440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Messias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8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SALBUNG VON KÖNIG DAVID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Pariser Psalter (Mittelalter)</a:t>
            </a:r>
            <a:endParaRPr lang="de-CH" b="1" dirty="0"/>
          </a:p>
        </p:txBody>
      </p:sp>
      <p:pic>
        <p:nvPicPr>
          <p:cNvPr id="14338" name="Picture 2" descr="https://upload.wikimedia.org/wikipedia/commons/5/58/Paris_psaulter_gr139_fol3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45" y="1327781"/>
            <a:ext cx="4572508" cy="48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8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24,25: </a:t>
            </a:r>
            <a:r>
              <a:rPr lang="de-CH" sz="4000" b="1" dirty="0" smtClean="0"/>
              <a:t>Und er [= Jesus] sprach zu ihnen: O ihr Unverständigen, wie ist doch euer Herz träge, zu glauben an alles, was die Propheten geredet haben!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4925"/>
            <a:ext cx="3235852" cy="12038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LEIDENDE MESSIAS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50048" y="5807567"/>
            <a:ext cx="283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Marco </a:t>
            </a:r>
            <a:r>
              <a:rPr lang="de-CH" b="1" dirty="0" err="1" smtClean="0"/>
              <a:t>Palmezzano</a:t>
            </a:r>
            <a:r>
              <a:rPr lang="de-CH" b="1" dirty="0" smtClean="0"/>
              <a:t> (um 1490)</a:t>
            </a:r>
            <a:endParaRPr lang="de-CH" b="1" dirty="0"/>
          </a:p>
        </p:txBody>
      </p:sp>
      <p:pic>
        <p:nvPicPr>
          <p:cNvPr id="16386" name="Picture 2" descr="https://upload.wikimedia.org/wikipedia/commons/3/3e/Marco_palmezzano%2C_crocifissione_degli_Uffi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2477"/>
            <a:ext cx="4861923" cy="59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5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16016" y="424925"/>
            <a:ext cx="4027940" cy="12038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CHRISTUS ALS SIEGER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586514" y="6218829"/>
            <a:ext cx="28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Zwinglibibel</a:t>
            </a:r>
            <a:r>
              <a:rPr lang="de-CH" b="1" dirty="0" smtClean="0"/>
              <a:t> (1531)</a:t>
            </a:r>
            <a:endParaRPr lang="de-CH" b="1" dirty="0"/>
          </a:p>
        </p:txBody>
      </p:sp>
      <p:pic>
        <p:nvPicPr>
          <p:cNvPr id="17410" name="Picture 2" descr="http://www.johannesoffenbarung.ch/bilderzyklen/zwingli/19.11-16.zwing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4" y="424925"/>
            <a:ext cx="3875534" cy="60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3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24925"/>
            <a:ext cx="3667900" cy="12038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KÖNIG KOMMT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084004"/>
            <a:ext cx="38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Friedrich Greiner (1937)</a:t>
            </a:r>
            <a:endParaRPr lang="de-CH" b="1" dirty="0"/>
          </a:p>
        </p:txBody>
      </p:sp>
      <p:pic>
        <p:nvPicPr>
          <p:cNvPr id="18434" name="Picture 2" descr="http://www.johannesoffenbarung.ch/bilderzyklen/greiner/19.11-21_Gr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0" y="424925"/>
            <a:ext cx="4292307" cy="59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0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SEINE JÜNGER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(zw. 1886 und 1894)</a:t>
            </a:r>
            <a:endParaRPr lang="de-CH" b="1" dirty="0"/>
          </a:p>
        </p:txBody>
      </p:sp>
      <p:pic>
        <p:nvPicPr>
          <p:cNvPr id="52226" name="Picture 2" descr="https://upload.wikimedia.org/wikipedia/commons/7/78/Brooklyn_Museum_-_The_Exhortation_to_the_Apostles_%28Recommandation_aux_ap%C3%B4tres%29_-_James_Tiss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9" y="1261114"/>
            <a:ext cx="67627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24,45: </a:t>
            </a:r>
            <a:r>
              <a:rPr lang="de-CH" sz="4000" b="1" dirty="0" smtClean="0"/>
              <a:t>Da öffnete er ihnen das Verständnis, damit sie die Schriften verstanden,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7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24,46: </a:t>
            </a:r>
            <a:r>
              <a:rPr lang="de-CH" sz="4000" b="1" dirty="0" smtClean="0"/>
              <a:t>… und sprach zu ihnen: So steht es geschrieben, und so musste der </a:t>
            </a:r>
            <a:r>
              <a:rPr lang="de-CH" sz="4000" b="1" dirty="0"/>
              <a:t>C</a:t>
            </a:r>
            <a:r>
              <a:rPr lang="de-CH" sz="4000" b="1" dirty="0" smtClean="0"/>
              <a:t>hristus leiden und am dritten Tag aus den Toten auferstehen.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6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verheissene Messias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grosse Sehnsucht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Der Gesalbte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EC832C"/>
                </a:solidFill>
              </a:rPr>
              <a:t>3. Die Präzision der Vorhersagen</a:t>
            </a:r>
            <a:r>
              <a:rPr lang="de-CH" sz="3600" b="1" dirty="0">
                <a:solidFill>
                  <a:srgbClr val="EC832C"/>
                </a:solidFill>
              </a:rPr>
              <a:t/>
            </a:r>
            <a:br>
              <a:rPr lang="de-CH" sz="3600" b="1" dirty="0">
                <a:solidFill>
                  <a:srgbClr val="EC832C"/>
                </a:solidFill>
              </a:rPr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0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355976" y="424925"/>
            <a:ext cx="4387980" cy="69981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72000" rIns="9144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355976" y="5923116"/>
            <a:ext cx="42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Ausschnitt aus dem Isenheimer Altar </a:t>
            </a:r>
            <a:br>
              <a:rPr lang="de-CH" b="1" dirty="0" smtClean="0"/>
            </a:br>
            <a:r>
              <a:rPr lang="de-CH" b="1" dirty="0" smtClean="0"/>
              <a:t>von Matthias Grünewald (1515)</a:t>
            </a:r>
            <a:endParaRPr lang="de-CH" b="1" dirty="0"/>
          </a:p>
        </p:txBody>
      </p:sp>
      <p:pic>
        <p:nvPicPr>
          <p:cNvPr id="7170" name="Picture 2" descr="https://upload.wikimedia.org/wikipedia/commons/thumb/d/d7/Matthias_Gr%C3%BCnewald_-_The_Annunciation_%28detail%29_-_WGA10753.jpg/320px-Matthias_Gr%C3%BCnewald_-_The_Annunciation_%28detail%29_-_WGA1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1" y="424924"/>
            <a:ext cx="3712695" cy="60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Präzision der Vorhersagen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a. Die Abstammung des Messias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3600" b="1" dirty="0" smtClean="0"/>
              <a:t>   b. Die Herkunft des Messias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 smtClean="0"/>
              <a:t>c. Das Wirken des Messias</a:t>
            </a:r>
            <a:br>
              <a:rPr lang="de-CH" sz="36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Tod und Auferstehung des Messias</a:t>
            </a:r>
            <a:r>
              <a:rPr lang="de-CH" sz="3600" b="1" dirty="0">
                <a:solidFill>
                  <a:srgbClr val="EC832C"/>
                </a:solidFill>
              </a:rPr>
              <a:t/>
            </a:r>
            <a:br>
              <a:rPr lang="de-CH" sz="3600" b="1" dirty="0">
                <a:solidFill>
                  <a:srgbClr val="EC832C"/>
                </a:solidFill>
              </a:rPr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6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 ZÄHLT DIE STERNE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Julius Schnorr von Carolsfeld (1860)</a:t>
            </a:r>
            <a:endParaRPr lang="de-CH" b="1" dirty="0"/>
          </a:p>
        </p:txBody>
      </p:sp>
      <p:pic>
        <p:nvPicPr>
          <p:cNvPr id="19458" name="Picture 2" descr="https://upload.wikimedia.org/wikipedia/commons/thumb/d/d7/Schnorr_von_Carolsfeld_Bibel_in_Bildern_1860_024.png/800px-Schnorr_von_Carolsfeld_Bibel_in_Bildern_1860_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9" y="1254600"/>
            <a:ext cx="61531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24,26: </a:t>
            </a:r>
            <a:r>
              <a:rPr lang="de-CH" sz="4000" b="1" dirty="0" smtClean="0"/>
              <a:t>Musste nicht der Christus </a:t>
            </a:r>
            <a:br>
              <a:rPr lang="de-CH" sz="4000" b="1" dirty="0" smtClean="0"/>
            </a:br>
            <a:r>
              <a:rPr lang="de-CH" sz="4000" b="1" dirty="0" smtClean="0"/>
              <a:t>[= der Messias] dies erleiden und in seine Herrlichkeit eingehen?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1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1Mo 22,18: </a:t>
            </a:r>
            <a:r>
              <a:rPr lang="de-CH" sz="4000" b="1" dirty="0" smtClean="0"/>
              <a:t>In deinem [= Abrahams] Samen sollen alle Völker der Erde gesegnet werden.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JAKOBSSEGEN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Rembrandt (1656)</a:t>
            </a:r>
            <a:endParaRPr lang="de-CH" b="1" dirty="0"/>
          </a:p>
        </p:txBody>
      </p:sp>
      <p:pic>
        <p:nvPicPr>
          <p:cNvPr id="22530" name="Picture 2" descr="Der Jakobssegen (Rembrandt van Rij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04" y="1196752"/>
            <a:ext cx="59436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0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1Mo 49,10: </a:t>
            </a:r>
            <a:r>
              <a:rPr lang="de-CH" sz="4000" b="1" dirty="0" smtClean="0"/>
              <a:t>Es wird das Zepter nicht von </a:t>
            </a:r>
            <a:r>
              <a:rPr lang="de-CH" sz="4000" b="1" dirty="0" err="1" smtClean="0"/>
              <a:t>Juda</a:t>
            </a:r>
            <a:r>
              <a:rPr lang="de-CH" sz="4000" b="1" dirty="0" smtClean="0"/>
              <a:t> weichen, noch der Herrscher-stab von seinen Füssen, bis der </a:t>
            </a:r>
            <a:r>
              <a:rPr lang="de-CH" sz="4000" b="1" dirty="0" err="1" smtClean="0"/>
              <a:t>Schilo</a:t>
            </a:r>
            <a:r>
              <a:rPr lang="de-CH" sz="4000" b="1" dirty="0" smtClean="0"/>
              <a:t> kommt, und ihm werden die Völker gehorsam sein.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0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1Chr 5,2: </a:t>
            </a:r>
            <a:r>
              <a:rPr lang="de-CH" sz="4000" b="1" dirty="0" smtClean="0"/>
              <a:t>Denn </a:t>
            </a:r>
            <a:r>
              <a:rPr lang="de-CH" sz="4000" b="1" dirty="0" err="1" smtClean="0"/>
              <a:t>Juda</a:t>
            </a:r>
            <a:r>
              <a:rPr lang="de-CH" sz="4000" b="1" dirty="0" smtClean="0"/>
              <a:t> war mächtig </a:t>
            </a:r>
            <a:br>
              <a:rPr lang="de-CH" sz="4000" b="1" dirty="0" smtClean="0"/>
            </a:br>
            <a:r>
              <a:rPr lang="de-CH" sz="4000" b="1" dirty="0" smtClean="0"/>
              <a:t>unter seinen Brüdern, so dass von </a:t>
            </a:r>
            <a:br>
              <a:rPr lang="de-CH" sz="4000" b="1" dirty="0" smtClean="0"/>
            </a:br>
            <a:r>
              <a:rPr lang="de-CH" sz="4000" b="1" dirty="0" smtClean="0"/>
              <a:t>ihm der Fürst kommen sollte.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1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067944" y="354696"/>
            <a:ext cx="4676012" cy="6278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DAVID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80860" y="5929770"/>
            <a:ext cx="427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Statue von Nicolas Cordier in der </a:t>
            </a:r>
            <a:r>
              <a:rPr lang="de-CH" b="1" dirty="0" err="1" smtClean="0"/>
              <a:t>Basilica</a:t>
            </a:r>
            <a:r>
              <a:rPr lang="de-CH" b="1" dirty="0" smtClean="0"/>
              <a:t> </a:t>
            </a:r>
            <a:br>
              <a:rPr lang="de-CH" b="1" dirty="0" smtClean="0"/>
            </a:br>
            <a:r>
              <a:rPr lang="de-CH" b="1" dirty="0" smtClean="0"/>
              <a:t>di Santa Maria Maggiore (Rom)</a:t>
            </a:r>
            <a:endParaRPr lang="de-CH" b="1" dirty="0"/>
          </a:p>
        </p:txBody>
      </p:sp>
      <p:pic>
        <p:nvPicPr>
          <p:cNvPr id="24578" name="Picture 2" descr="File:David SM Maggi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696"/>
            <a:ext cx="3384376" cy="61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1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Präzision der Vorhersagen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Die Abstammung des Messias</a:t>
            </a:r>
            <a:br>
              <a:rPr lang="de-CH" sz="36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EC832C"/>
                </a:solidFill>
              </a:rPr>
              <a:t>b. Die Herkunft des Messias</a:t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 smtClean="0"/>
              <a:t>c. Das Wirken des Messias</a:t>
            </a:r>
            <a:br>
              <a:rPr lang="de-CH" sz="36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Tod und Auferstehung des Messias</a:t>
            </a:r>
            <a:r>
              <a:rPr lang="de-CH" sz="3600" b="1" dirty="0">
                <a:solidFill>
                  <a:srgbClr val="EC832C"/>
                </a:solidFill>
              </a:rPr>
              <a:t/>
            </a:r>
            <a:br>
              <a:rPr lang="de-CH" sz="3600" b="1" dirty="0">
                <a:solidFill>
                  <a:srgbClr val="EC832C"/>
                </a:solidFill>
              </a:rPr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3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BETHLEHEM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504889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Cornelius de </a:t>
            </a:r>
            <a:r>
              <a:rPr lang="de-CH" b="1" dirty="0" err="1" smtClean="0"/>
              <a:t>Bruijn</a:t>
            </a:r>
            <a:r>
              <a:rPr lang="de-CH" b="1" dirty="0" smtClean="0"/>
              <a:t> (1698)</a:t>
            </a:r>
            <a:endParaRPr lang="de-CH" b="1" dirty="0"/>
          </a:p>
        </p:txBody>
      </p:sp>
      <p:pic>
        <p:nvPicPr>
          <p:cNvPr id="27650" name="Picture 2" descr="https://upload.wikimedia.org/wikipedia/commons/f/f0/1698_de_Bruijin_View_of_Bethlehem%2C_Palestine_%28Israel%2C_Holy_Land%29_-_Geographicus_-_Bethlehem-bruijn-1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936" cy="31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3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Mi 5,1a: </a:t>
            </a:r>
            <a:r>
              <a:rPr lang="de-CH" sz="4000" b="1" dirty="0" smtClean="0"/>
              <a:t>Und du Bethlehem-</a:t>
            </a:r>
            <a:r>
              <a:rPr lang="de-CH" sz="4000" b="1" dirty="0" err="1" smtClean="0"/>
              <a:t>Ephrata</a:t>
            </a:r>
            <a:r>
              <a:rPr lang="de-CH" sz="4000" b="1" dirty="0" smtClean="0"/>
              <a:t>, du bist zwar gering unter den Hauptorten von </a:t>
            </a:r>
            <a:r>
              <a:rPr lang="de-CH" sz="4000" b="1" dirty="0" err="1" smtClean="0"/>
              <a:t>Juda</a:t>
            </a:r>
            <a:r>
              <a:rPr lang="de-CH" sz="4000" b="1" dirty="0" smtClean="0"/>
              <a:t>,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C832C"/>
                </a:solidFill>
              </a:rPr>
              <a:t>Mi 5,1b: </a:t>
            </a:r>
            <a:r>
              <a:rPr lang="de-CH" sz="4000" b="1" dirty="0" smtClean="0"/>
              <a:t>… aber aus dir soll mir hervorkommen, der Herrscher über </a:t>
            </a:r>
            <a:r>
              <a:rPr lang="de-CH" sz="4000" b="1" dirty="0"/>
              <a:t>I</a:t>
            </a:r>
            <a:r>
              <a:rPr lang="de-CH" sz="4000" b="1" dirty="0" smtClean="0"/>
              <a:t>srael werden soll, dessen Hervor-gehen von Anfang, von den Tagen der Ewigkeit her gewesen ist.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GEBURT JESU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aus dem </a:t>
            </a:r>
            <a:r>
              <a:rPr lang="de-CH" b="1" dirty="0" err="1" smtClean="0"/>
              <a:t>Hortus</a:t>
            </a:r>
            <a:r>
              <a:rPr lang="de-CH" b="1" dirty="0" smtClean="0"/>
              <a:t> </a:t>
            </a:r>
            <a:r>
              <a:rPr lang="de-CH" b="1" dirty="0" err="1" smtClean="0"/>
              <a:t>Deliciarum</a:t>
            </a:r>
            <a:r>
              <a:rPr lang="de-CH" b="1" dirty="0" smtClean="0"/>
              <a:t> von </a:t>
            </a:r>
            <a:r>
              <a:rPr lang="de-CH" b="1" dirty="0" err="1" smtClean="0"/>
              <a:t>Herrad</a:t>
            </a:r>
            <a:r>
              <a:rPr lang="de-CH" b="1" dirty="0" smtClean="0"/>
              <a:t> von Landsberg 12. Jh.)</a:t>
            </a:r>
            <a:endParaRPr lang="de-CH" b="1" dirty="0"/>
          </a:p>
        </p:txBody>
      </p:sp>
      <p:pic>
        <p:nvPicPr>
          <p:cNvPr id="28674" name="Picture 2" descr="https://upload.wikimedia.org/wikipedia/commons/thumb/9/9e/Hortus_Deliciarum%2C_Die_Geburt_Christi.JPG/1024px-Hortus_Deliciarum%2C_Die_Geburt_Chri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6676"/>
            <a:ext cx="8305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24,27: </a:t>
            </a:r>
            <a:r>
              <a:rPr lang="de-CH" sz="4000" b="1" dirty="0" smtClean="0"/>
              <a:t>Und er begann bei Mose und bei allen Propheten und legte ihnen in allen Schriften aus, was sich auf ihn bezieht.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4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HERODES UND DIE DREI WEISEN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Glasmalerei, FRA, 15. Jahrhundert</a:t>
            </a:r>
            <a:endParaRPr lang="de-CH" b="1" dirty="0"/>
          </a:p>
        </p:txBody>
      </p:sp>
      <p:pic>
        <p:nvPicPr>
          <p:cNvPr id="31746" name="Picture 2" descr="File:Magi Herod MNMA Cl23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3" y="1309307"/>
            <a:ext cx="4840921" cy="48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2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Präzision der Vorhersagen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Die Abstammung des Messias</a:t>
            </a:r>
            <a:br>
              <a:rPr lang="de-CH" sz="36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3600" b="1" dirty="0" smtClean="0"/>
              <a:t>   b. Die Herkunft des Messias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c. Das Wirken des Messias</a:t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d. Tod und Auferstehung des Messias</a:t>
            </a:r>
            <a:r>
              <a:rPr lang="de-CH" sz="3600" b="1" dirty="0">
                <a:solidFill>
                  <a:srgbClr val="EC832C"/>
                </a:solidFill>
              </a:rPr>
              <a:t/>
            </a:r>
            <a:br>
              <a:rPr lang="de-CH" sz="3600" b="1" dirty="0">
                <a:solidFill>
                  <a:srgbClr val="EC832C"/>
                </a:solidFill>
              </a:rPr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4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</a:t>
            </a:r>
            <a:r>
              <a:rPr lang="de-CH" sz="4000" b="1" dirty="0" smtClean="0">
                <a:solidFill>
                  <a:srgbClr val="EC832C"/>
                </a:solidFill>
              </a:rPr>
              <a:t>8,23a: </a:t>
            </a:r>
            <a:r>
              <a:rPr lang="de-CH" sz="4000" b="1" dirty="0" smtClean="0"/>
              <a:t>Doch bleibt nicht im Dunkel das Land, das bedrängt ist. Wie er in der ersten Zeit das Land </a:t>
            </a:r>
            <a:r>
              <a:rPr lang="de-CH" sz="4000" b="1" dirty="0" err="1" smtClean="0"/>
              <a:t>Sebulon</a:t>
            </a:r>
            <a:r>
              <a:rPr lang="de-CH" sz="4000" b="1" dirty="0" smtClean="0"/>
              <a:t> und das Land Naphtali gering machte,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6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</a:t>
            </a:r>
            <a:r>
              <a:rPr lang="de-CH" sz="4000" b="1" dirty="0" smtClean="0">
                <a:solidFill>
                  <a:srgbClr val="EC832C"/>
                </a:solidFill>
              </a:rPr>
              <a:t>8,23b: </a:t>
            </a:r>
            <a:r>
              <a:rPr lang="de-CH" sz="4000" b="1" dirty="0" smtClean="0"/>
              <a:t>… so wird er in der letzten Zeit den Weg am See zu Ehren bringen, jenseits des Jordan, das Gebiet der Heiden.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</a:t>
            </a:r>
            <a:r>
              <a:rPr lang="de-CH" sz="4000" b="1" dirty="0" smtClean="0">
                <a:solidFill>
                  <a:srgbClr val="EC832C"/>
                </a:solidFill>
              </a:rPr>
              <a:t>9,1: </a:t>
            </a:r>
            <a:r>
              <a:rPr lang="de-CH" sz="4000" b="1" dirty="0" smtClean="0"/>
              <a:t>Das Volk, das in der Finsternis wandelt, hat ein grosses Licht gesehen; über den Bewohnern des Landes der Todesschatten ist ein Licht aufgeleuchtet.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9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SEE GENEZARETH</a:t>
            </a:r>
            <a:endParaRPr lang="de-CH" sz="3600" b="1" dirty="0"/>
          </a:p>
        </p:txBody>
      </p:sp>
      <p:pic>
        <p:nvPicPr>
          <p:cNvPr id="1026" name="Picture 2" descr="D:\01 Galilee and the North\Sea of Galilee-Scenes and Sunsets\Sunset over Sea of Galilee, tb102904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4" y="1268760"/>
            <a:ext cx="7904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35,4a: </a:t>
            </a:r>
            <a:r>
              <a:rPr lang="de-CH" sz="4000" b="1" dirty="0" smtClean="0"/>
              <a:t>Sagt zu denen, die ein verzagtes Herz haben: Seid tapfer und fürchtet euch nicht! Seht, da ist euer Gott! 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3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35,4b: </a:t>
            </a:r>
            <a:r>
              <a:rPr lang="de-CH" sz="4000" b="1" dirty="0" smtClean="0"/>
              <a:t>Die Rache kommt, die Vergeltung Gottes; er selbst kommt und wird euch retten!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35,5: </a:t>
            </a:r>
            <a:r>
              <a:rPr lang="de-CH" sz="4000" b="1" dirty="0" smtClean="0"/>
              <a:t>Dann werden die Augen der Blinden aufgetan und die Ohren der Tauben geöffnet werden.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6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35,6a: </a:t>
            </a:r>
            <a:r>
              <a:rPr lang="de-CH" sz="4000" b="1" dirty="0" smtClean="0"/>
              <a:t>Dann wird der Lahme springen wie ein </a:t>
            </a:r>
            <a:r>
              <a:rPr lang="de-CH" sz="4000" b="1" dirty="0"/>
              <a:t>H</a:t>
            </a:r>
            <a:r>
              <a:rPr lang="de-CH" sz="4000" b="1" dirty="0" smtClean="0"/>
              <a:t>irsch und die Zunge des Stummen lobsingen.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1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verheissene Messias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EC832C"/>
                </a:solidFill>
              </a:rPr>
              <a:t>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grosse Sehnsucht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Der Gesalbte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Präzision der Vorhersagen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24925"/>
            <a:ext cx="3667900" cy="17799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HEILT EINEN AUSSÄTZIGEN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5951021"/>
            <a:ext cx="334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Mittelalterliches Mosaik aus der Kathedrale von </a:t>
            </a:r>
            <a:r>
              <a:rPr lang="de-CH" b="1" dirty="0" err="1" smtClean="0"/>
              <a:t>Monreale</a:t>
            </a:r>
            <a:endParaRPr lang="de-CH" b="1" dirty="0"/>
          </a:p>
        </p:txBody>
      </p:sp>
      <p:pic>
        <p:nvPicPr>
          <p:cNvPr id="32770" name="Picture 2" descr="https://upload.wikimedia.org/wikipedia/commons/4/42/Christ_cleans_leper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4925"/>
            <a:ext cx="4248813" cy="60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Präzision der Vorhersagen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Die Abstammung des Messias</a:t>
            </a:r>
            <a:br>
              <a:rPr lang="de-CH" sz="36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3600" b="1" dirty="0" smtClean="0"/>
              <a:t>   b. Die Herkunft des Messias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 smtClean="0"/>
              <a:t>c. Das Wirken des Messias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EC832C"/>
                </a:solidFill>
              </a:rPr>
              <a:t>d. Tod und Auferstehung des Messias</a:t>
            </a:r>
            <a:r>
              <a:rPr lang="de-CH" sz="3600" b="1" dirty="0">
                <a:solidFill>
                  <a:srgbClr val="EC832C"/>
                </a:solidFill>
              </a:rPr>
              <a:t/>
            </a:r>
            <a:br>
              <a:rPr lang="de-CH" sz="3600" b="1" dirty="0">
                <a:solidFill>
                  <a:srgbClr val="EC832C"/>
                </a:solidFill>
              </a:rPr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1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VOR PONTIUS PILATUS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Antonio </a:t>
            </a:r>
            <a:r>
              <a:rPr lang="de-CH" b="1" dirty="0" err="1" smtClean="0"/>
              <a:t>Ciseri</a:t>
            </a:r>
            <a:r>
              <a:rPr lang="de-CH" b="1" dirty="0" smtClean="0"/>
              <a:t> (1871)</a:t>
            </a:r>
            <a:endParaRPr lang="de-CH" b="1" dirty="0"/>
          </a:p>
        </p:txBody>
      </p:sp>
      <p:pic>
        <p:nvPicPr>
          <p:cNvPr id="37890" name="Picture 2" descr="https://upload.wikimedia.org/wikipedia/commons/thumb/9/9a/Eccehomo1.jpg/800px-Eccehom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6" y="1255737"/>
            <a:ext cx="64865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53,7: </a:t>
            </a:r>
            <a:r>
              <a:rPr lang="de-CH" sz="4000" b="1" dirty="0" smtClean="0"/>
              <a:t>Er wurde misshandelt, aber er beugte sich und tat seinen Mund nicht auf, wie ein Lamm, das zur Schlacht-bank geführt wird.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3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24925"/>
            <a:ext cx="3667900" cy="6278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KREUZIGUNG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5572986"/>
            <a:ext cx="3342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Ausschnitt aus dem Isenheimer Altar, Matthias Grünewald </a:t>
            </a:r>
            <a:br>
              <a:rPr lang="de-CH" b="1" dirty="0" smtClean="0"/>
            </a:br>
            <a:r>
              <a:rPr lang="de-CH" b="1" dirty="0" smtClean="0"/>
              <a:t>(um 1515)</a:t>
            </a:r>
            <a:endParaRPr lang="de-CH" b="1" dirty="0"/>
          </a:p>
        </p:txBody>
      </p:sp>
      <p:pic>
        <p:nvPicPr>
          <p:cNvPr id="15362" name="Picture 2" descr="https://upload.wikimedia.org/wikipedia/commons/b/b5/Matthias_Gr%C3%BCnewald_-_The_Crucifixion_%28detail%29_-_WGA1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512"/>
            <a:ext cx="4320480" cy="59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4925"/>
            <a:ext cx="3235852" cy="12038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TRÄGT </a:t>
            </a:r>
            <a:br>
              <a:rPr lang="de-CH" sz="3600" b="1" dirty="0" smtClean="0"/>
            </a:br>
            <a:r>
              <a:rPr lang="de-CH" sz="3600" b="1" dirty="0" smtClean="0"/>
              <a:t>DAS KREUZ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3" y="6228020"/>
            <a:ext cx="28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El</a:t>
            </a:r>
            <a:r>
              <a:rPr lang="de-CH" b="1" dirty="0" smtClean="0"/>
              <a:t> Greco (1602)</a:t>
            </a:r>
            <a:endParaRPr lang="de-CH" b="1" dirty="0"/>
          </a:p>
        </p:txBody>
      </p:sp>
      <p:pic>
        <p:nvPicPr>
          <p:cNvPr id="38914" name="Picture 2" descr="https://upload.wikimedia.org/wikipedia/commons/thumb/b/b4/Cristo_abrazado_a_la_cruz_%28El_Greco%2C_Museo_del_Prado%29.jpg/800px-Cristo_abrazado_a_la_cruz_%28El_Greco%2C_Museo_del_Prado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434"/>
            <a:ext cx="4895440" cy="60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53,5a: </a:t>
            </a:r>
            <a:r>
              <a:rPr lang="de-CH" sz="4000" b="1" dirty="0" smtClean="0"/>
              <a:t>Doch er wurde um unserer Übertretungen willen durchbohrt, wegen unserer Missetaten zerschlagen;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8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53,5b: </a:t>
            </a:r>
            <a:r>
              <a:rPr lang="de-CH" sz="4000" b="1" dirty="0" smtClean="0"/>
              <a:t>… die Strafe lag auf ihm, damit wir Frieden hätten, und durch seine Wunden sind wir geheilt worden.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9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53,6: </a:t>
            </a:r>
            <a:r>
              <a:rPr lang="de-CH" sz="4000" b="1" dirty="0" smtClean="0"/>
              <a:t>Wir alle gingen in die Irre wie Schafe, jeder wandte sich auf seinen Weg; aber der Herr warf unser aller Schuld auf ihn.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1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Ps</a:t>
            </a:r>
            <a:r>
              <a:rPr lang="de-CH" sz="4000" b="1" dirty="0" smtClean="0">
                <a:solidFill>
                  <a:srgbClr val="EC832C"/>
                </a:solidFill>
              </a:rPr>
              <a:t> 16,10: </a:t>
            </a:r>
            <a:r>
              <a:rPr lang="de-CH" sz="4000" b="1" dirty="0" smtClean="0"/>
              <a:t>Du wirst nicht zulassen, dass dein Getreuer die Verwesung sieht.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9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DIE EMMAUSJÜNGER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Caravaggio (um 1601)</a:t>
            </a:r>
            <a:endParaRPr lang="de-CH" b="1" dirty="0"/>
          </a:p>
        </p:txBody>
      </p:sp>
      <p:pic>
        <p:nvPicPr>
          <p:cNvPr id="2050" name="Picture 2" descr="https://upload.wikimedia.org/wikipedia/commons/thumb/1/16/Caravaggio-emmaus.750pix.jpg/800px-Caravaggio-emmaus.750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1255370"/>
            <a:ext cx="70294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4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RÖMER ZERSTÖREN JERUSALEM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Francesco </a:t>
            </a:r>
            <a:r>
              <a:rPr lang="de-CH" b="1" dirty="0" err="1" smtClean="0"/>
              <a:t>Hayez</a:t>
            </a:r>
            <a:r>
              <a:rPr lang="de-CH" b="1" dirty="0" smtClean="0"/>
              <a:t> (1867)</a:t>
            </a:r>
            <a:endParaRPr lang="de-CH" b="1" dirty="0"/>
          </a:p>
        </p:txBody>
      </p:sp>
      <p:pic>
        <p:nvPicPr>
          <p:cNvPr id="40962" name="Picture 2" descr="https://upload.wikimedia.org/wikipedia/commons/b/b7/Francesco_Hayez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29" y="1328467"/>
            <a:ext cx="6706337" cy="49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6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49,6a: </a:t>
            </a:r>
            <a:r>
              <a:rPr lang="de-CH" sz="4000" b="1" dirty="0" smtClean="0"/>
              <a:t>Es ist zu gering, dass du mein Knecht bist, um die Stämme Jakobs aufzurichten und die Bewahr-</a:t>
            </a:r>
            <a:r>
              <a:rPr lang="de-CH" sz="4000" b="1" dirty="0" err="1" smtClean="0"/>
              <a:t>ten</a:t>
            </a:r>
            <a:r>
              <a:rPr lang="de-CH" sz="4000" b="1" dirty="0" smtClean="0"/>
              <a:t> aus Israel wiederzubringen, …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0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Jes</a:t>
            </a:r>
            <a:r>
              <a:rPr lang="de-CH" sz="4000" b="1" dirty="0" smtClean="0">
                <a:solidFill>
                  <a:srgbClr val="EC832C"/>
                </a:solidFill>
              </a:rPr>
              <a:t> 49,6b: </a:t>
            </a:r>
            <a:r>
              <a:rPr lang="de-CH" sz="4000" b="1" dirty="0" smtClean="0"/>
              <a:t>… sondern ich habe dich auch zum Licht für die Heiden gesetzt, damit du mein Heil seist bis an das Ende der Erde.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2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HÖHLEN VON QUMRAN</a:t>
            </a:r>
            <a:endParaRPr lang="de-CH" sz="3600" b="1" dirty="0"/>
          </a:p>
        </p:txBody>
      </p:sp>
      <p:pic>
        <p:nvPicPr>
          <p:cNvPr id="46082" name="Picture 2" descr="D:\04 Judah and the Dead Sea\Qumran Caves\Qumran Cave 1 entrance from inside, tb011703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46" y="1268760"/>
            <a:ext cx="6932916" cy="52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0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4925"/>
            <a:ext cx="3235852" cy="394017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AUSSCHNITT AUS DEM </a:t>
            </a:r>
            <a:br>
              <a:rPr lang="de-CH" sz="3600" b="1" dirty="0" smtClean="0"/>
            </a:br>
            <a:r>
              <a:rPr lang="de-CH" sz="3600" b="1" dirty="0" smtClean="0"/>
              <a:t>BUCH DES PROPHETEN JESAJA</a:t>
            </a:r>
          </a:p>
          <a:p>
            <a:endParaRPr lang="de-CH" sz="3600" b="1" dirty="0" smtClean="0"/>
          </a:p>
          <a:p>
            <a:r>
              <a:rPr lang="de-CH" sz="2400" b="1" dirty="0" smtClean="0"/>
              <a:t>vor 100 v. Chr.</a:t>
            </a:r>
          </a:p>
          <a:p>
            <a:endParaRPr lang="de-CH" sz="2400" b="1" dirty="0"/>
          </a:p>
        </p:txBody>
      </p:sp>
      <p:pic>
        <p:nvPicPr>
          <p:cNvPr id="47106" name="Picture 2" descr="https://upload.wikimedia.org/wikipedia/commons/1/13/1QIsa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/>
          <a:stretch/>
        </p:blipFill>
        <p:spPr bwMode="auto">
          <a:xfrm>
            <a:off x="395536" y="444330"/>
            <a:ext cx="4753404" cy="59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verheissene Messias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Die grosse Sehnsucht</a:t>
            </a:r>
            <a:r>
              <a:rPr lang="de-CH" sz="3600" b="1" dirty="0" smtClean="0">
                <a:solidFill>
                  <a:srgbClr val="EC832C"/>
                </a:solidFill>
              </a:rPr>
              <a:t/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EC832C"/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Der Gesalbte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Präzision der Vorhersagen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rgbClr val="EC832C"/>
                </a:solidFill>
              </a:rPr>
              <a:t/>
            </a:r>
            <a:br>
              <a:rPr lang="de-CH" sz="1600" b="1" dirty="0">
                <a:solidFill>
                  <a:srgbClr val="EC832C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>
                <a:solidFill>
                  <a:srgbClr val="EC832C"/>
                </a:solidFill>
              </a:rPr>
              <a:t>Schlusswort</a:t>
            </a:r>
            <a:endParaRPr lang="de-CH" sz="3600" b="1" dirty="0">
              <a:solidFill>
                <a:srgbClr val="EC832C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5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80112" y="332656"/>
            <a:ext cx="3235852" cy="12038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SIMEON IM TEMPEL</a:t>
            </a:r>
            <a:endParaRPr lang="de-CH" sz="2400" b="1" dirty="0" smtClean="0"/>
          </a:p>
          <a:p>
            <a:endParaRPr lang="de-CH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477519" y="6309320"/>
            <a:ext cx="28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(1631)</a:t>
            </a:r>
            <a:endParaRPr lang="de-CH" b="1" dirty="0"/>
          </a:p>
        </p:txBody>
      </p:sp>
      <p:pic>
        <p:nvPicPr>
          <p:cNvPr id="51202" name="Picture 2" descr="https://upload.wikimedia.org/wikipedia/commons/thumb/9/96/Rembrandt_Harmensz._van_Rijn_145.jpg/800px-Rembrandt_Harmensz._van_Rijn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590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2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C832C"/>
                </a:solidFill>
              </a:rPr>
              <a:t>Lk</a:t>
            </a:r>
            <a:r>
              <a:rPr lang="de-CH" sz="4000" b="1" dirty="0" smtClean="0">
                <a:solidFill>
                  <a:srgbClr val="EC832C"/>
                </a:solidFill>
              </a:rPr>
              <a:t> 2,29-30: </a:t>
            </a:r>
            <a:r>
              <a:rPr lang="de-CH" sz="4000" b="1" dirty="0" smtClean="0"/>
              <a:t>Nun, Herr, entlässt du deinen Knecht in Frieden nach deinem Wort! Denn meine Augen haben dein Heil gesehen.</a:t>
            </a:r>
            <a:endParaRPr lang="de-CH" sz="4000" b="1" dirty="0"/>
          </a:p>
        </p:txBody>
      </p:sp>
      <p:pic>
        <p:nvPicPr>
          <p:cNvPr id="2" name="Picture 2" descr="C:\Users\Colombo.Perm\Pictures\BILDER\02 PHOTOS\SAMMLUNG\DSCN62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8" b="33514"/>
          <a:stretch/>
        </p:blipFill>
        <p:spPr bwMode="auto">
          <a:xfrm>
            <a:off x="474520" y="4005064"/>
            <a:ext cx="8208912" cy="25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verheissene Messias</a:t>
            </a:r>
          </a:p>
          <a:p>
            <a:pPr algn="ctr"/>
            <a:r>
              <a:rPr lang="de-CH" sz="3600" b="1" dirty="0" smtClean="0">
                <a:solidFill>
                  <a:srgbClr val="EC832C"/>
                </a:solidFill>
              </a:rPr>
              <a:t>(Bibelkurs, Teil 14/24)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2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CHRISTUS IN EMMAUS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Rembrandt (1648)</a:t>
            </a:r>
            <a:endParaRPr lang="de-CH" b="1" dirty="0"/>
          </a:p>
        </p:txBody>
      </p:sp>
      <p:pic>
        <p:nvPicPr>
          <p:cNvPr id="7" name="Picture 2" descr="https://upload.wikimedia.org/wikipedia/commons/thumb/a/a6/Rembrandt_Harmensz._van_Rijn_023.jpg/800px-Rembrandt_Harmensz._van_Rijn_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6" y="1235362"/>
            <a:ext cx="47720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7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verheissene Messias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EC832C"/>
                </a:solidFill>
              </a:rPr>
              <a:t>1. Die grosse Sehnsucht</a:t>
            </a:r>
            <a:br>
              <a:rPr lang="de-CH" sz="3600" b="1" dirty="0" smtClean="0">
                <a:solidFill>
                  <a:srgbClr val="EC832C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Der Gesalbte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Präzision der Vorhersagen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5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KAIN UND ABEL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Tizian (1570/76)</a:t>
            </a:r>
            <a:endParaRPr lang="de-CH" b="1" dirty="0"/>
          </a:p>
        </p:txBody>
      </p:sp>
      <p:pic>
        <p:nvPicPr>
          <p:cNvPr id="6146" name="Picture 2" descr="https://upload.wikimedia.org/wikipedia/commons/1/1b/Titian_-_Cain_and_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6" y="1225780"/>
            <a:ext cx="4810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Bildschirmpräsentation (4:3)</PresentationFormat>
  <Paragraphs>106</Paragraphs>
  <Slides>68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6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Der verheissene Messias     Einleitung     1. Die grosse Sehnsucht     2. Der Gesalbte     3. Die Präzision der Vorhersagen     Schlusswort</vt:lpstr>
      <vt:lpstr>PowerPoint-Präsentation</vt:lpstr>
      <vt:lpstr>PowerPoint-Präsentation</vt:lpstr>
      <vt:lpstr>Der verheissene Messias     Einleitung     1. Die grosse Sehnsucht     2. Der Gesalbte     3. Die Präzision der Vorhersagen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verheissene Messias     Einleitung     1. Die grosse Sehnsucht     2. Der Gesalbte     3. Die Präzision der Vorhersagen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verheissene Messias     Einleitung     1. Die grosse Sehnsucht     2. Der Gesalbte     3. Die Präzision der Vorhersagen     Schlusswort</vt:lpstr>
      <vt:lpstr>PowerPoint-Präsentation</vt:lpstr>
      <vt:lpstr>Die Präzision der Vorhersagen     a. Die Abstammung des Messias     b. Die Herkunft des Messias     c. Das Wirken des Messias     d. Tod und Auferstehung des Messias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Präzision der Vorhersagen     a. Die Abstammung des Messias     b. Die Herkunft des Messias     c. Das Wirken des Messias     d. Tod und Auferstehung des Messias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Präzision der Vorhersagen     a. Die Abstammung des Messias     b. Die Herkunft des Messias     c. Das Wirken des Messias     d. Tod und Auferstehung des Messias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Präzision der Vorhersagen     a. Die Abstammung des Messias     b. Die Herkunft des Messias     c. Das Wirken des Messias     d. Tod und Auferstehung des Messias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verheissene Messias     Einleitung     1. Die grosse Sehnsucht     2. Der Gesalbte     3. Die Präzision der Vorhersagen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546</cp:revision>
  <dcterms:created xsi:type="dcterms:W3CDTF">2012-03-09T15:08:16Z</dcterms:created>
  <dcterms:modified xsi:type="dcterms:W3CDTF">2015-09-10T06:25:25Z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