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209" r:id="rId2"/>
    <p:sldId id="1267" r:id="rId3"/>
    <p:sldId id="2071" r:id="rId4"/>
    <p:sldId id="2072" r:id="rId5"/>
    <p:sldId id="2116" r:id="rId6"/>
    <p:sldId id="2115" r:id="rId7"/>
    <p:sldId id="2117" r:id="rId8"/>
    <p:sldId id="2130" r:id="rId9"/>
    <p:sldId id="2118" r:id="rId10"/>
    <p:sldId id="2129" r:id="rId11"/>
    <p:sldId id="2121" r:id="rId12"/>
    <p:sldId id="2120" r:id="rId13"/>
    <p:sldId id="2131" r:id="rId14"/>
    <p:sldId id="2122" r:id="rId15"/>
    <p:sldId id="2132" r:id="rId16"/>
    <p:sldId id="2123" r:id="rId17"/>
    <p:sldId id="2106" r:id="rId18"/>
    <p:sldId id="2124" r:id="rId19"/>
    <p:sldId id="2125" r:id="rId20"/>
    <p:sldId id="2126" r:id="rId21"/>
    <p:sldId id="2108" r:id="rId22"/>
    <p:sldId id="2111" r:id="rId23"/>
    <p:sldId id="2127" r:id="rId24"/>
    <p:sldId id="2128" r:id="rId25"/>
    <p:sldId id="2112" r:id="rId26"/>
    <p:sldId id="2133" r:id="rId27"/>
    <p:sldId id="2146" r:id="rId28"/>
    <p:sldId id="2148" r:id="rId29"/>
    <p:sldId id="2147" r:id="rId30"/>
    <p:sldId id="2149" r:id="rId31"/>
    <p:sldId id="2150" r:id="rId32"/>
    <p:sldId id="2151" r:id="rId33"/>
    <p:sldId id="2152" r:id="rId34"/>
    <p:sldId id="2153" r:id="rId35"/>
    <p:sldId id="2154" r:id="rId36"/>
    <p:sldId id="2155" r:id="rId37"/>
    <p:sldId id="2156" r:id="rId38"/>
    <p:sldId id="2157" r:id="rId39"/>
    <p:sldId id="2161" r:id="rId40"/>
    <p:sldId id="2160" r:id="rId41"/>
    <p:sldId id="2162" r:id="rId42"/>
    <p:sldId id="2163" r:id="rId43"/>
    <p:sldId id="2158" r:id="rId44"/>
    <p:sldId id="2164" r:id="rId45"/>
    <p:sldId id="2165" r:id="rId46"/>
    <p:sldId id="2167" r:id="rId47"/>
    <p:sldId id="2166" r:id="rId48"/>
    <p:sldId id="2144" r:id="rId49"/>
    <p:sldId id="2169" r:id="rId50"/>
    <p:sldId id="2178" r:id="rId51"/>
    <p:sldId id="2170" r:id="rId52"/>
    <p:sldId id="2179" r:id="rId53"/>
    <p:sldId id="2181" r:id="rId54"/>
    <p:sldId id="2182" r:id="rId55"/>
    <p:sldId id="2186" r:id="rId56"/>
    <p:sldId id="2183" r:id="rId57"/>
    <p:sldId id="2185" r:id="rId58"/>
    <p:sldId id="2187" r:id="rId59"/>
    <p:sldId id="2188" r:id="rId60"/>
    <p:sldId id="2172" r:id="rId61"/>
    <p:sldId id="2174" r:id="rId62"/>
    <p:sldId id="2177" r:id="rId63"/>
    <p:sldId id="2189" r:id="rId64"/>
    <p:sldId id="2194" r:id="rId65"/>
    <p:sldId id="2195" r:id="rId66"/>
    <p:sldId id="2190" r:id="rId67"/>
    <p:sldId id="2196" r:id="rId68"/>
    <p:sldId id="2197" r:id="rId69"/>
    <p:sldId id="2200" r:id="rId70"/>
    <p:sldId id="2198" r:id="rId71"/>
    <p:sldId id="2199" r:id="rId72"/>
    <p:sldId id="2201" r:id="rId73"/>
    <p:sldId id="2203" r:id="rId74"/>
    <p:sldId id="2192" r:id="rId75"/>
    <p:sldId id="2092" r:id="rId76"/>
    <p:sldId id="2204" r:id="rId77"/>
    <p:sldId id="2202" r:id="rId78"/>
    <p:sldId id="2093" r:id="rId79"/>
    <p:sldId id="2206" r:id="rId80"/>
    <p:sldId id="2207" r:id="rId81"/>
    <p:sldId id="2094" r:id="rId82"/>
    <p:sldId id="2095" r:id="rId83"/>
    <p:sldId id="2096" r:id="rId84"/>
    <p:sldId id="2097" r:id="rId85"/>
    <p:sldId id="2098" r:id="rId86"/>
    <p:sldId id="2099" r:id="rId87"/>
    <p:sldId id="2100" r:id="rId88"/>
    <p:sldId id="2210" r:id="rId89"/>
  </p:sldIdLst>
  <p:sldSz cx="9144000" cy="6858000" type="screen4x3"/>
  <p:notesSz cx="6858000" cy="9144000"/>
  <p:custDataLst>
    <p:tags r:id="rId9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602F"/>
    <a:srgbClr val="CB733D"/>
    <a:srgbClr val="00729A"/>
    <a:srgbClr val="0097CC"/>
    <a:srgbClr val="609729"/>
    <a:srgbClr val="476F1F"/>
    <a:srgbClr val="82C93B"/>
    <a:srgbClr val="EE5416"/>
    <a:srgbClr val="EA0000"/>
    <a:srgbClr val="EC8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6625" autoAdjust="0"/>
  </p:normalViewPr>
  <p:slideViewPr>
    <p:cSldViewPr>
      <p:cViewPr>
        <p:scale>
          <a:sx n="66" d="100"/>
          <a:sy n="66" d="100"/>
        </p:scale>
        <p:origin x="-148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1536D-805F-47C1-9BEF-146DAAF530B2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2070-640A-4AA7-BA6A-F44ABBD239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297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44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89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944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7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531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335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684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22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208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6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163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F733-3633-4AA1-8CB5-DFD81F281CB4}" type="datetimeFigureOut">
              <a:rPr lang="de-CH" smtClean="0"/>
              <a:t>07.01.2016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07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Tod und Auferstehung Jesu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AF602F"/>
                </a:solidFill>
              </a:rPr>
              <a:t>(Bibelkurs, Teil </a:t>
            </a:r>
            <a:r>
              <a:rPr lang="de-CH" sz="3600" b="1" dirty="0" smtClean="0">
                <a:solidFill>
                  <a:srgbClr val="AF602F"/>
                </a:solidFill>
              </a:rPr>
              <a:t>18/24</a:t>
            </a:r>
            <a:r>
              <a:rPr lang="de-CH" sz="3600" b="1" dirty="0" smtClean="0">
                <a:solidFill>
                  <a:srgbClr val="AF602F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19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LAZARUSGRAB IN BETHANIEN</a:t>
            </a:r>
            <a:endParaRPr lang="de-CH" sz="3600" b="1" dirty="0"/>
          </a:p>
        </p:txBody>
      </p:sp>
      <p:pic>
        <p:nvPicPr>
          <p:cNvPr id="38914" name="Picture 2" descr="D:\03 Jerusalem\Mount of Olives\Bethany Lazarus tomb, tb051106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268760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1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Joh</a:t>
            </a:r>
            <a:r>
              <a:rPr lang="de-CH" sz="4000" b="1" dirty="0" smtClean="0">
                <a:solidFill>
                  <a:srgbClr val="AF602F"/>
                </a:solidFill>
              </a:rPr>
              <a:t> 11,53: </a:t>
            </a:r>
            <a:r>
              <a:rPr lang="de-DE" sz="4000" b="1" dirty="0"/>
              <a:t>Von jenem Tag an </a:t>
            </a:r>
            <a:r>
              <a:rPr lang="de-DE" sz="4000" b="1" dirty="0" err="1" smtClean="0"/>
              <a:t>be</a:t>
            </a:r>
            <a:r>
              <a:rPr lang="de-DE" sz="4000" b="1" dirty="0" smtClean="0"/>
              <a:t>-ratschlagten </a:t>
            </a:r>
            <a:r>
              <a:rPr lang="de-DE" sz="4000" b="1" dirty="0"/>
              <a:t>sie nun miteinander,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um </a:t>
            </a:r>
            <a:r>
              <a:rPr lang="de-DE" sz="4000" b="1" dirty="0"/>
              <a:t>ihn [= Jesus] zu töten.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1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KOMMT NACH JERUSALEM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Leopold Layer (1867)</a:t>
            </a:r>
            <a:endParaRPr lang="de-CH" b="1" dirty="0"/>
          </a:p>
        </p:txBody>
      </p:sp>
      <p:pic>
        <p:nvPicPr>
          <p:cNvPr id="30722" name="Picture 2" descr="Leopold Layer - Kristusov prihod v Jeruzal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9" y="1556792"/>
            <a:ext cx="799383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54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ÖLBERG VON SÜDEN</a:t>
            </a:r>
            <a:endParaRPr lang="de-CH" sz="3600" b="1" dirty="0"/>
          </a:p>
        </p:txBody>
      </p:sp>
      <p:pic>
        <p:nvPicPr>
          <p:cNvPr id="40962" name="Picture 2" descr="D:\03 Jerusalem\Mount of Olives\Mount of Olives at dusk from south, tb070707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340768"/>
            <a:ext cx="7560000" cy="50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44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Joh</a:t>
            </a:r>
            <a:r>
              <a:rPr lang="de-CH" sz="4000" b="1" dirty="0" smtClean="0">
                <a:solidFill>
                  <a:srgbClr val="AF602F"/>
                </a:solidFill>
              </a:rPr>
              <a:t> 12,13b: </a:t>
            </a:r>
            <a:r>
              <a:rPr lang="de-DE" sz="4000" b="1" dirty="0"/>
              <a:t>Hosianna [= rette doch]! Gepriesen sei der, welcher kommt,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im </a:t>
            </a:r>
            <a:r>
              <a:rPr lang="de-DE" sz="4000" b="1" dirty="0"/>
              <a:t>Namen des Herrn, der König von Israel!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1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ZIEHT IN JERUSALEM EIN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Pietro Lorenzetti (um 1320)</a:t>
            </a:r>
            <a:endParaRPr lang="de-CH" b="1" dirty="0"/>
          </a:p>
        </p:txBody>
      </p:sp>
      <p:pic>
        <p:nvPicPr>
          <p:cNvPr id="35842" name="Picture 2" descr="Pietro Lorenzetti - Entry of Christ into Jerusalem - WGA135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56" y="1340768"/>
            <a:ext cx="55350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8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REINIGT DEN TEMPEL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Cecco</a:t>
            </a:r>
            <a:r>
              <a:rPr lang="de-CH" b="1" dirty="0" smtClean="0"/>
              <a:t> del Caravaggio (1610)</a:t>
            </a:r>
            <a:endParaRPr lang="de-CH" b="1" dirty="0"/>
          </a:p>
        </p:txBody>
      </p:sp>
      <p:pic>
        <p:nvPicPr>
          <p:cNvPr id="34818" name="Picture 2" descr="1610 Cecco del Caravaggio Christ expulses money changers anago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3"/>
            <a:ext cx="660548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31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355977" y="404665"/>
            <a:ext cx="4459988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KEHRT AM ABEND NACH BETHANIEN ZURÜCK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139952" y="6156012"/>
            <a:ext cx="47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9218" name="Picture 2" descr="Brooklyn Museum - Jesus Goes in the Evening to Bethany (Jésus va le soir à Béthanie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546487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4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IN JERUSALEM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6626" name="Picture 2" descr="Brooklyn Museum - Jerusalem Jerusalem (Jérusalem Jérusalem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80" y="1268760"/>
            <a:ext cx="5947048" cy="483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491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Mt</a:t>
            </a:r>
            <a:r>
              <a:rPr lang="de-CH" sz="4000" b="1" dirty="0" smtClean="0">
                <a:solidFill>
                  <a:srgbClr val="AF602F"/>
                </a:solidFill>
              </a:rPr>
              <a:t> 26,3: </a:t>
            </a:r>
            <a:r>
              <a:rPr lang="de-DE" sz="4000" b="1" dirty="0"/>
              <a:t>Da versammelten sich die obersten Priester und die </a:t>
            </a:r>
            <a:r>
              <a:rPr lang="de-DE" sz="4000" b="1" dirty="0" smtClean="0"/>
              <a:t>Schrift-gelehrten </a:t>
            </a:r>
            <a:r>
              <a:rPr lang="de-DE" sz="4000" b="1" dirty="0"/>
              <a:t>und die Ältesten des Volkes im Hof des </a:t>
            </a:r>
            <a:r>
              <a:rPr lang="de-DE" sz="4000" b="1" dirty="0" err="1"/>
              <a:t>Hohenpriesters</a:t>
            </a:r>
            <a:r>
              <a:rPr lang="de-DE" sz="4000" b="1" dirty="0"/>
              <a:t>, der </a:t>
            </a:r>
            <a:r>
              <a:rPr lang="de-DE" sz="4000" b="1" dirty="0" err="1"/>
              <a:t>Kajaphas</a:t>
            </a:r>
            <a:r>
              <a:rPr lang="de-DE" sz="4000" b="1" dirty="0"/>
              <a:t> </a:t>
            </a:r>
            <a:r>
              <a:rPr lang="de-DE" sz="4000" b="1" dirty="0" err="1"/>
              <a:t>hiess</a:t>
            </a:r>
            <a:r>
              <a:rPr lang="de-DE" sz="4000" b="1" dirty="0"/>
              <a:t>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1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Mk</a:t>
            </a:r>
            <a:r>
              <a:rPr lang="de-CH" sz="4000" b="1" dirty="0" smtClean="0">
                <a:solidFill>
                  <a:srgbClr val="AF602F"/>
                </a:solidFill>
              </a:rPr>
              <a:t> 10,33a: </a:t>
            </a:r>
            <a:r>
              <a:rPr lang="de-DE" sz="4000" b="1" dirty="0"/>
              <a:t>Siehe, wir gehen hinauf nach Jerusalem, und der Sohn des Menschen wird den </a:t>
            </a:r>
            <a:r>
              <a:rPr lang="de-DE" sz="4000" b="1" dirty="0" err="1"/>
              <a:t>Hohenpriestern</a:t>
            </a:r>
            <a:r>
              <a:rPr lang="de-DE" sz="4000" b="1" dirty="0"/>
              <a:t> und den Schriftgelehrten überliefert </a:t>
            </a:r>
            <a:r>
              <a:rPr lang="de-DE" sz="4000" b="1" dirty="0" smtClean="0"/>
              <a:t>werden.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0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Mt</a:t>
            </a:r>
            <a:r>
              <a:rPr lang="de-CH" sz="4000" b="1" dirty="0" smtClean="0">
                <a:solidFill>
                  <a:srgbClr val="AF602F"/>
                </a:solidFill>
              </a:rPr>
              <a:t> 26,4: </a:t>
            </a:r>
            <a:r>
              <a:rPr lang="de-DE" sz="4000" b="1" dirty="0"/>
              <a:t>Und sie hielten miteinander Rat, wie sie Jesus mit List ergreifen und töten könnten.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0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JUDAS VERRÄT JESUS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15362" name="Picture 2" descr="Brooklyn Museum - Judas Goes to Find the Jews (Judas va trouver les Juifs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32" y="1340768"/>
            <a:ext cx="650613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1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652118" y="404664"/>
            <a:ext cx="3168353" cy="23762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LETZTE MAHL MIT SEINEN JÜNGERN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508104" y="6165304"/>
            <a:ext cx="316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Carl Bloch (19. Jh.)</a:t>
            </a:r>
            <a:endParaRPr lang="de-CH" b="1" dirty="0"/>
          </a:p>
        </p:txBody>
      </p:sp>
      <p:pic>
        <p:nvPicPr>
          <p:cNvPr id="32770" name="Picture 2" descr="The-Last-Supper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909082" cy="600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1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Lk</a:t>
            </a:r>
            <a:r>
              <a:rPr lang="de-CH" sz="4000" b="1" dirty="0" smtClean="0">
                <a:solidFill>
                  <a:srgbClr val="AF602F"/>
                </a:solidFill>
              </a:rPr>
              <a:t> 22,19: </a:t>
            </a:r>
            <a:r>
              <a:rPr lang="de-DE" sz="4000" b="1" dirty="0"/>
              <a:t>Und er nahm Brot, dankte, brach und gab es ihnen und sprach: Dies ist mein Leib, der für euch gegeben wird. Dies tut zu meinem Gedächtnis!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9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Lk</a:t>
            </a:r>
            <a:r>
              <a:rPr lang="de-CH" sz="4000" b="1" dirty="0" smtClean="0">
                <a:solidFill>
                  <a:srgbClr val="AF602F"/>
                </a:solidFill>
              </a:rPr>
              <a:t> 22,20: </a:t>
            </a:r>
            <a:r>
              <a:rPr lang="de-DE" sz="4000" b="1" dirty="0"/>
              <a:t>Ebenso auch den Kelch nach dem Mahl und sagte: Dieser Kelch ist der neue Bund in meinem Blut, das für euch vergossen wird.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0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ABENDMAHL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09329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Leonardo da Vinci (1495-1898)</a:t>
            </a:r>
            <a:endParaRPr lang="de-CH" b="1" dirty="0"/>
          </a:p>
        </p:txBody>
      </p:sp>
      <p:pic>
        <p:nvPicPr>
          <p:cNvPr id="36866" name="Picture 2" descr="Das Abendmahl (Leonardo da Vinci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8" y="1556792"/>
            <a:ext cx="807753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6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Tod und Auferstehung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Jubel und Widerstand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>
                <a:solidFill>
                  <a:srgbClr val="AF602F"/>
                </a:solidFill>
              </a:rPr>
              <a:t>2</a:t>
            </a:r>
            <a:r>
              <a:rPr lang="de-CH" sz="3600" b="1" dirty="0" smtClean="0">
                <a:solidFill>
                  <a:srgbClr val="AF602F"/>
                </a:solidFill>
              </a:rPr>
              <a:t>. Gefangennahme und Prozess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Kreuzigung und Tod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Auferstehung und Himmelfahrt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5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644008" y="404665"/>
            <a:ext cx="4171956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JUDAS VERLÄSST DAS MAHL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644008" y="5951021"/>
            <a:ext cx="409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br>
              <a:rPr lang="de-CH" b="1" dirty="0" smtClean="0"/>
            </a:br>
            <a:r>
              <a:rPr lang="de-CH" b="1" dirty="0" smtClean="0"/>
              <a:t>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16386" name="Picture 2" descr="Brooklyn Museum - Judas Leaves the Cenacle (Judas quitte le Cénacle) - James Tiss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1687" r="5934" b="2678"/>
          <a:stretch/>
        </p:blipFill>
        <p:spPr bwMode="auto">
          <a:xfrm>
            <a:off x="395536" y="285034"/>
            <a:ext cx="3953143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3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10801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BLICK VON JERUSALEM ZUM ÖLBERG</a:t>
            </a:r>
            <a:br>
              <a:rPr lang="de-CH" sz="3600" b="1" dirty="0" smtClean="0"/>
            </a:br>
            <a:r>
              <a:rPr lang="de-CH" sz="2200" b="1" dirty="0" smtClean="0"/>
              <a:t>(</a:t>
            </a:r>
            <a:r>
              <a:rPr lang="de-CH" sz="2200" b="1" dirty="0" smtClean="0"/>
              <a:t>AN </a:t>
            </a:r>
            <a:r>
              <a:rPr lang="de-CH" sz="2200" b="1" dirty="0" smtClean="0"/>
              <a:t>SEINEM </a:t>
            </a:r>
            <a:r>
              <a:rPr lang="de-CH" sz="2200" b="1" dirty="0" smtClean="0"/>
              <a:t>FUSS </a:t>
            </a:r>
            <a:r>
              <a:rPr lang="de-CH" sz="2200" b="1" dirty="0" smtClean="0"/>
              <a:t>DER GARTEN GETHSEMANE)</a:t>
            </a:r>
            <a:endParaRPr lang="de-CH" sz="2200" b="1" dirty="0"/>
          </a:p>
        </p:txBody>
      </p:sp>
      <p:pic>
        <p:nvPicPr>
          <p:cNvPr id="43010" name="Picture 2" descr="D:\03 Jerusalem\Mount of Olives\Mount of Olives from Golden Gate, tb091306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4" y="1628800"/>
            <a:ext cx="7200000" cy="48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4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GARTEN GETHSEMANE</a:t>
            </a:r>
            <a:endParaRPr lang="de-CH" sz="3600" b="1" dirty="0"/>
          </a:p>
        </p:txBody>
      </p:sp>
      <p:pic>
        <p:nvPicPr>
          <p:cNvPr id="41986" name="Picture 2" descr="D:\03 Jerusalem\Mount of Olives\Garden of Gethsemane olive trees, tb051906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340768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2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Mk</a:t>
            </a:r>
            <a:r>
              <a:rPr lang="de-CH" sz="4000" b="1" dirty="0" smtClean="0">
                <a:solidFill>
                  <a:srgbClr val="AF602F"/>
                </a:solidFill>
              </a:rPr>
              <a:t> 10,33b: </a:t>
            </a:r>
            <a:r>
              <a:rPr lang="de-DE" sz="4000" b="1" dirty="0"/>
              <a:t>U</a:t>
            </a:r>
            <a:r>
              <a:rPr lang="de-DE" sz="4000" b="1" dirty="0" smtClean="0"/>
              <a:t>nd </a:t>
            </a:r>
            <a:r>
              <a:rPr lang="de-DE" sz="4000" b="1" dirty="0"/>
              <a:t>sie werden ihn zum Tod verurteilen und werden ihn den Nationen </a:t>
            </a:r>
            <a:r>
              <a:rPr lang="de-DE" sz="4000" b="1" dirty="0" smtClean="0"/>
              <a:t>überliefern.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14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20072" y="404665"/>
            <a:ext cx="3595892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BETET IM GARTEN GETHSEMANE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932040" y="5951021"/>
            <a:ext cx="373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br>
              <a:rPr lang="de-CH" b="1" dirty="0" smtClean="0"/>
            </a:br>
            <a:r>
              <a:rPr lang="de-CH" b="1" dirty="0" smtClean="0"/>
              <a:t>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1506" name="Picture 2" descr="Brooklyn Museum - My Soul is Sorrowful unto Death (Mon âme est triste jusqu'à la mort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0146"/>
            <a:ext cx="4392488" cy="62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3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Mt</a:t>
            </a:r>
            <a:r>
              <a:rPr lang="de-CH" sz="4000" b="1" dirty="0" smtClean="0">
                <a:solidFill>
                  <a:srgbClr val="AF602F"/>
                </a:solidFill>
              </a:rPr>
              <a:t> 26,39: </a:t>
            </a:r>
            <a:r>
              <a:rPr lang="de-DE" sz="4000" b="1" dirty="0"/>
              <a:t>Mein Vater! Ist es möglich, so gehe dieser Kelch an mir vorüber; doch nicht wie ich will, sondern wie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du </a:t>
            </a:r>
            <a:r>
              <a:rPr lang="de-DE" sz="4000" b="1" dirty="0"/>
              <a:t>willst</a:t>
            </a:r>
            <a:r>
              <a:rPr lang="de-DE" sz="4000" i="1" dirty="0"/>
              <a:t>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52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JUDASKUSS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Giotto di </a:t>
            </a:r>
            <a:r>
              <a:rPr lang="de-CH" b="1" dirty="0" err="1" smtClean="0"/>
              <a:t>Bondone</a:t>
            </a:r>
            <a:r>
              <a:rPr lang="de-CH" b="1" dirty="0" smtClean="0"/>
              <a:t> (zw. 1304 und 1306)</a:t>
            </a:r>
            <a:endParaRPr lang="de-CH" b="1" dirty="0"/>
          </a:p>
        </p:txBody>
      </p:sp>
      <p:pic>
        <p:nvPicPr>
          <p:cNvPr id="44034" name="Picture 2" descr="https://upload.wikimedia.org/wikipedia/commons/e/ef/Giotto_-_Scrovegni_-_-31-_-_Kiss_of_Jud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49" y="1340768"/>
            <a:ext cx="5361109" cy="48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9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427984" y="404665"/>
            <a:ext cx="4387980" cy="61206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KREUZIGET IHN!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427984" y="5951021"/>
            <a:ext cx="431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br>
              <a:rPr lang="de-CH" b="1" dirty="0" smtClean="0"/>
            </a:br>
            <a:r>
              <a:rPr lang="de-CH" b="1" dirty="0" smtClean="0"/>
              <a:t>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17410" name="Picture 2" descr="Brooklyn Museum - Let Him Be Crucified (Qu'il soit crucifié) - James Tiss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" r="5437" b="1556"/>
          <a:stretch/>
        </p:blipFill>
        <p:spPr bwMode="auto">
          <a:xfrm>
            <a:off x="395536" y="404665"/>
            <a:ext cx="3787026" cy="610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3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HANNAS UND KAIPHAS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7650" name="Picture 2" descr="Brooklyn Museum - Annas and Caiaphas (Anne et Caïphe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55" y="1245137"/>
            <a:ext cx="6437287" cy="492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9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VOR KAIPHAS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Giotto di </a:t>
            </a:r>
            <a:r>
              <a:rPr lang="de-CH" b="1" dirty="0" err="1" smtClean="0"/>
              <a:t>Bondone</a:t>
            </a:r>
            <a:r>
              <a:rPr lang="de-CH" b="1" dirty="0" smtClean="0"/>
              <a:t> (14. Jh.)</a:t>
            </a:r>
            <a:endParaRPr lang="de-CH" b="1" dirty="0"/>
          </a:p>
        </p:txBody>
      </p:sp>
      <p:pic>
        <p:nvPicPr>
          <p:cNvPr id="99330" name="Picture 2" descr="https://upload.wikimedia.org/wikipedia/commons/2/21/Giotto_-_Scrovegni_-_-32-_-_Christ_before_Caiaph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53" y="1240971"/>
            <a:ext cx="4983102" cy="495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5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Mt</a:t>
            </a:r>
            <a:r>
              <a:rPr lang="de-CH" sz="4000" b="1" dirty="0" smtClean="0">
                <a:solidFill>
                  <a:srgbClr val="AF602F"/>
                </a:solidFill>
              </a:rPr>
              <a:t> 26,63: </a:t>
            </a:r>
            <a:r>
              <a:rPr lang="de-DE" sz="4000" b="1" dirty="0"/>
              <a:t>Ich beschwöre dich bei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dem </a:t>
            </a:r>
            <a:r>
              <a:rPr lang="de-DE" sz="4000" b="1" dirty="0"/>
              <a:t>lebendigen Gott, dass du uns sagst, ob du der Christus [= Messias] bist, der Sohn Gottes!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Mt</a:t>
            </a:r>
            <a:r>
              <a:rPr lang="de-CH" sz="4000" b="1" dirty="0" smtClean="0">
                <a:solidFill>
                  <a:srgbClr val="AF602F"/>
                </a:solidFill>
              </a:rPr>
              <a:t> 26,64a: </a:t>
            </a:r>
            <a:r>
              <a:rPr lang="de-DE" sz="4000" b="1" dirty="0" smtClean="0"/>
              <a:t>Du hast es gesagt!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0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Mt</a:t>
            </a:r>
            <a:r>
              <a:rPr lang="de-CH" sz="4000" b="1" dirty="0" smtClean="0">
                <a:solidFill>
                  <a:srgbClr val="AF602F"/>
                </a:solidFill>
              </a:rPr>
              <a:t> 26,66b: </a:t>
            </a:r>
            <a:r>
              <a:rPr lang="de-DE" sz="4000" b="1" dirty="0" smtClean="0"/>
              <a:t>Er ist des Todes schuldig!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6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WIRD ZU PILATUS GEFÜHRT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8194" name="Picture 2" descr="Brooklyn Museum - Jesus Led from Caiaphas to Pilate (Jésus conduit de Caïphe à Pilate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36" y="1268760"/>
            <a:ext cx="6359135" cy="49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17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Mk</a:t>
            </a:r>
            <a:r>
              <a:rPr lang="de-CH" sz="4000" b="1" dirty="0" smtClean="0">
                <a:solidFill>
                  <a:srgbClr val="AF602F"/>
                </a:solidFill>
              </a:rPr>
              <a:t> 10,34: </a:t>
            </a:r>
            <a:r>
              <a:rPr lang="de-DE" sz="4000" b="1" dirty="0" smtClean="0"/>
              <a:t>Und </a:t>
            </a:r>
            <a:r>
              <a:rPr lang="de-DE" sz="4000" b="1" dirty="0"/>
              <a:t>sie werden ihn verspotten und ihn anspeien und ihn </a:t>
            </a:r>
            <a:r>
              <a:rPr lang="de-DE" sz="4000" b="1" dirty="0" err="1"/>
              <a:t>geisseln</a:t>
            </a:r>
            <a:r>
              <a:rPr lang="de-DE" sz="4000" b="1" dirty="0"/>
              <a:t> und töten; und nach drei Tagen wird er auferstehen.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Lk</a:t>
            </a:r>
            <a:r>
              <a:rPr lang="de-CH" sz="4000" b="1" dirty="0" smtClean="0">
                <a:solidFill>
                  <a:srgbClr val="AF602F"/>
                </a:solidFill>
              </a:rPr>
              <a:t> 23,2: </a:t>
            </a:r>
            <a:r>
              <a:rPr lang="de-DE" sz="4000" b="1" dirty="0"/>
              <a:t>Diesen haben wir befunden als einen, der unsere Nation verführt und sie davon abbringt, dem Kaiser Steuer zu geben, indem er sagt, dass er selbst Christus, ein König, sei.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6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VOR PILATUS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09329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6146" name="Picture 2" descr="Brooklyn Museum - Jesus Before Pilate First Interview (Jésus devant Pilate. Premier entretien). - James Tiss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" b="3435"/>
          <a:stretch/>
        </p:blipFill>
        <p:spPr bwMode="auto">
          <a:xfrm>
            <a:off x="472568" y="1196752"/>
            <a:ext cx="819886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4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932041" y="404665"/>
            <a:ext cx="3883923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</a:t>
            </a:r>
            <a:br>
              <a:rPr lang="de-CH" sz="3600" b="1" dirty="0" smtClean="0"/>
            </a:br>
            <a:r>
              <a:rPr lang="de-CH" sz="3600" b="1" dirty="0" smtClean="0"/>
              <a:t>VOR HERODES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932041" y="6156012"/>
            <a:ext cx="388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5122" name="Picture 2" descr="Brooklyn Museum - Jesus Before Herod (Jésus devant Hérode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255785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932041" y="404665"/>
            <a:ext cx="3883923" cy="23762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WAS IST WAHRHEIT? </a:t>
            </a:r>
            <a:br>
              <a:rPr lang="de-CH" sz="3600" b="1" dirty="0" smtClean="0"/>
            </a:br>
            <a:r>
              <a:rPr lang="de-CH" sz="3600" b="1" dirty="0" smtClean="0"/>
              <a:t>JESUS VOR PONTIUS PILATUS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788024" y="6237312"/>
            <a:ext cx="388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Nikolaj </a:t>
            </a:r>
            <a:r>
              <a:rPr lang="de-CH" b="1" dirty="0" err="1" smtClean="0"/>
              <a:t>Nikolajewitsch</a:t>
            </a:r>
            <a:r>
              <a:rPr lang="de-CH" b="1" dirty="0" smtClean="0"/>
              <a:t> </a:t>
            </a:r>
            <a:r>
              <a:rPr lang="de-CH" b="1" dirty="0" err="1" smtClean="0"/>
              <a:t>Ge</a:t>
            </a:r>
            <a:r>
              <a:rPr lang="de-CH" b="1" dirty="0" smtClean="0"/>
              <a:t> (1890)</a:t>
            </a:r>
            <a:endParaRPr lang="de-CH" b="1" dirty="0"/>
          </a:p>
        </p:txBody>
      </p:sp>
      <p:pic>
        <p:nvPicPr>
          <p:cNvPr id="103428" name="Picture 4" descr="https://upload.wikimedia.org/wikipedia/commons/thumb/c/c6/What_is_truth.jpg/800px-What_is_tru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4323586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26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BARABBAS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4578" name="Picture 2" descr="Barabbas (James Tissot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98" y="1297284"/>
            <a:ext cx="4871801" cy="479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3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Joh</a:t>
            </a:r>
            <a:r>
              <a:rPr lang="de-CH" sz="4000" b="1" dirty="0" smtClean="0">
                <a:solidFill>
                  <a:srgbClr val="AF602F"/>
                </a:solidFill>
              </a:rPr>
              <a:t> 19,12: </a:t>
            </a:r>
            <a:r>
              <a:rPr lang="de-DE" sz="4000" b="1" dirty="0"/>
              <a:t>Wenn du diesen losgibst, bist du des Kaisers Freund nicht; jeder, der sich selbst zum König macht, widersetzt sich dem Kaiser.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6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4088" y="404665"/>
            <a:ext cx="3451876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PILATUS WÄSCHT SEINE HÄNDE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20072" y="5807005"/>
            <a:ext cx="352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</a:t>
            </a:r>
            <a:br>
              <a:rPr lang="de-CH" b="1" dirty="0" smtClean="0"/>
            </a:br>
            <a:r>
              <a:rPr lang="de-CH" b="1" dirty="0" smtClean="0"/>
              <a:t>(zw. 1886 und 1894)</a:t>
            </a:r>
            <a:endParaRPr lang="de-CH" b="1" dirty="0"/>
          </a:p>
        </p:txBody>
      </p:sp>
      <p:pic>
        <p:nvPicPr>
          <p:cNvPr id="22530" name="Picture 2" descr="Brooklyn Museum - Pilate Washes His Hands (Pilate se lave les mains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4" y="404665"/>
            <a:ext cx="4796407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07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Joh</a:t>
            </a:r>
            <a:r>
              <a:rPr lang="de-CH" sz="4000" b="1" dirty="0" smtClean="0">
                <a:solidFill>
                  <a:srgbClr val="AF602F"/>
                </a:solidFill>
              </a:rPr>
              <a:t> 19,13a: </a:t>
            </a:r>
            <a:r>
              <a:rPr lang="de-DE" sz="4000" b="1" dirty="0" smtClean="0"/>
              <a:t>Als nun Pilatus diese Worte hörte …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9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WIRD ZUM TOD VERURTEILT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8674" name="Picture 2" descr="Brooklyn Museum - Bird's-Eye View of the Forum Jesus Hears His Death Sentence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7" y="1306505"/>
            <a:ext cx="795041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7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Tod und Auferstehung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Jubel und Widerstand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Gefangennahme und Prozess</a:t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rgbClr val="AF602F"/>
                </a:solidFill>
              </a:rPr>
              <a:t>3. Kreuzigung und Tod</a:t>
            </a:r>
            <a:r>
              <a:rPr lang="de-CH" sz="3600" b="1" dirty="0">
                <a:solidFill>
                  <a:srgbClr val="AF602F"/>
                </a:solidFill>
              </a:rPr>
              <a:t/>
            </a:r>
            <a:br>
              <a:rPr lang="de-CH" sz="3600" b="1" dirty="0">
                <a:solidFill>
                  <a:srgbClr val="AF602F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Auferstehung und Himmelfahrt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Tod und Auferstehung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</a:t>
            </a:r>
            <a:r>
              <a:rPr lang="de-CH" sz="3600" b="1" dirty="0" smtClean="0">
                <a:solidFill>
                  <a:srgbClr val="AF602F"/>
                </a:solidFill>
              </a:rPr>
              <a:t>Einleitung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Jubel und Widerstand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Gefangennahme und Prozess</a:t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Kreuzigung und Tod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Auferstehung und Himmelfahrt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3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WIRD GEGEISSELT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Ausschnitt aus einem Passionsalter in Strasbourg (19. Jh.)</a:t>
            </a:r>
            <a:endParaRPr lang="de-CH" b="1" dirty="0"/>
          </a:p>
        </p:txBody>
      </p:sp>
      <p:pic>
        <p:nvPicPr>
          <p:cNvPr id="30724" name="Picture 4" descr="StPierreJeuneP1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32" y="1268760"/>
            <a:ext cx="662274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0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VERLÄSST DAS PRÄTORIUM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3000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Gustave </a:t>
            </a:r>
            <a:r>
              <a:rPr lang="de-CH" b="1" dirty="0" err="1" smtClean="0"/>
              <a:t>Doré</a:t>
            </a:r>
            <a:r>
              <a:rPr lang="de-CH" b="1" dirty="0" smtClean="0"/>
              <a:t> (zw. 1867 und 1872)</a:t>
            </a:r>
            <a:endParaRPr lang="de-CH" b="1" dirty="0"/>
          </a:p>
        </p:txBody>
      </p:sp>
      <p:pic>
        <p:nvPicPr>
          <p:cNvPr id="29698" name="Picture 2" descr="Le Christ quittant le prétoire-Gustave Doré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19" y="1157197"/>
            <a:ext cx="7331970" cy="507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TRÄGT DAS KREUZ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3074" name="Picture 2" descr="Brooklyn Museum - Jesus Bearing the Cross (Jésus chargé de la Croix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9" y="1268760"/>
            <a:ext cx="6675100" cy="48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5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AM KREUZ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Erstes Wandbild des Isenheime</a:t>
            </a:r>
            <a:r>
              <a:rPr lang="de-CH" b="1" dirty="0" smtClean="0"/>
              <a:t>r Altars (16. Jh.)</a:t>
            </a:r>
            <a:endParaRPr lang="de-CH" b="1" dirty="0"/>
          </a:p>
        </p:txBody>
      </p:sp>
      <p:pic>
        <p:nvPicPr>
          <p:cNvPr id="1026" name="Picture 2" descr="https://upload.wikimedia.org/wikipedia/commons/thumb/5/5f/Grunewald_Isenheim1.jpg/800px-Grunewald_Isenhei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42" y="1264305"/>
            <a:ext cx="6525913" cy="48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4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STUNDEN AM KREUZ</a:t>
            </a:r>
            <a:endParaRPr lang="de-CH" sz="3600" b="1" dirty="0"/>
          </a:p>
        </p:txBody>
      </p:sp>
      <p:pic>
        <p:nvPicPr>
          <p:cNvPr id="2050" name="Picture 2" descr="D:\03 Jerusalem\Views of Jerusalem\Jerusalem from east with cross, tb091306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268760"/>
            <a:ext cx="7560000" cy="50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2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20072" y="404665"/>
            <a:ext cx="3595892" cy="300952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MEIN GOTT, MEIN GOTT, WARUM HAST DU MICH VERLASSEN?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5807005"/>
            <a:ext cx="352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</a:t>
            </a:r>
            <a:br>
              <a:rPr lang="de-CH" b="1" dirty="0" smtClean="0"/>
            </a:br>
            <a:r>
              <a:rPr lang="de-CH" b="1" dirty="0" smtClean="0"/>
              <a:t>(zw. 1886 und 1894)</a:t>
            </a:r>
            <a:endParaRPr lang="de-CH" b="1" dirty="0"/>
          </a:p>
        </p:txBody>
      </p:sp>
      <p:pic>
        <p:nvPicPr>
          <p:cNvPr id="19458" name="Picture 2" descr="Brooklyn Museum - My God My God why hast thou forsaken me (Eli Eli lama sabactani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624014" cy="601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3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Mk</a:t>
            </a:r>
            <a:r>
              <a:rPr lang="de-CH" sz="4000" b="1" dirty="0" smtClean="0">
                <a:solidFill>
                  <a:srgbClr val="AF602F"/>
                </a:solidFill>
              </a:rPr>
              <a:t> 15,34: </a:t>
            </a:r>
            <a:r>
              <a:rPr lang="de-DE" sz="4000" b="1" dirty="0"/>
              <a:t>Und in der neunten Stunde schrie Jesus mit lauter Stimme: </a:t>
            </a:r>
            <a:r>
              <a:rPr lang="de-DE" sz="4000" b="1" dirty="0" err="1"/>
              <a:t>Eloí</a:t>
            </a:r>
            <a:r>
              <a:rPr lang="de-DE" sz="4000" b="1" dirty="0"/>
              <a:t>, </a:t>
            </a:r>
            <a:r>
              <a:rPr lang="de-DE" sz="4000" b="1" dirty="0" err="1"/>
              <a:t>Eloí</a:t>
            </a:r>
            <a:r>
              <a:rPr lang="de-DE" sz="4000" b="1" dirty="0"/>
              <a:t>, </a:t>
            </a:r>
            <a:r>
              <a:rPr lang="de-DE" sz="4000" b="1" dirty="0" err="1"/>
              <a:t>lemá</a:t>
            </a:r>
            <a:r>
              <a:rPr lang="de-DE" sz="4000" b="1" dirty="0"/>
              <a:t> </a:t>
            </a:r>
            <a:r>
              <a:rPr lang="de-DE" sz="4000" b="1" dirty="0" err="1"/>
              <a:t>sabachtháni</a:t>
            </a:r>
            <a:r>
              <a:rPr lang="de-DE" sz="4000" b="1" dirty="0"/>
              <a:t>?, was übersetzt ist: Mein Gott, mein Gott, warum hast du mich verlassen?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8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Joh</a:t>
            </a:r>
            <a:r>
              <a:rPr lang="de-CH" sz="4000" b="1" dirty="0" smtClean="0">
                <a:solidFill>
                  <a:srgbClr val="AF602F"/>
                </a:solidFill>
              </a:rPr>
              <a:t> 19,30: </a:t>
            </a:r>
            <a:r>
              <a:rPr lang="de-DE" sz="4000" b="1" dirty="0" err="1" smtClean="0"/>
              <a:t>Tetelestai</a:t>
            </a:r>
            <a:r>
              <a:rPr lang="de-DE" sz="4000" b="1" dirty="0" smtClean="0"/>
              <a:t>! Es ist vollbracht!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9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20072" y="404665"/>
            <a:ext cx="3595892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ES IST VOLLBRACHT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932041" y="6156012"/>
            <a:ext cx="388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050" name="Picture 2" descr="Brooklyn Museum - It Is Finished (Consummatum Est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863"/>
            <a:ext cx="4369498" cy="60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9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932041" y="404665"/>
            <a:ext cx="3883923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STIRBT AM KREUZ</a:t>
            </a:r>
            <a:endParaRPr lang="de-CH" sz="3600" b="1" dirty="0"/>
          </a:p>
        </p:txBody>
      </p:sp>
      <p:pic>
        <p:nvPicPr>
          <p:cNvPr id="3074" name="Picture 2" descr="Jesus, Kruzifix, Christus, Kreuz, Glauben, Hoffn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238"/>
            <a:ext cx="4032448" cy="60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26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KREUZIGUNG JESU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Pieter Brueghel der Jüngere (1606)</a:t>
            </a:r>
            <a:endParaRPr lang="de-CH" b="1" dirty="0"/>
          </a:p>
        </p:txBody>
      </p:sp>
      <p:pic>
        <p:nvPicPr>
          <p:cNvPr id="33794" name="Picture 2" descr="1606 Brueghel d.J. Kreuztragung anagor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98" y="1268760"/>
            <a:ext cx="723680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9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364088" y="404665"/>
            <a:ext cx="3451876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WIRD BEGRABEN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20072" y="6023029"/>
            <a:ext cx="359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br>
              <a:rPr lang="de-CH" b="1" dirty="0" smtClean="0"/>
            </a:br>
            <a:r>
              <a:rPr lang="de-CH" b="1" dirty="0" smtClean="0"/>
              <a:t>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7170" name="Picture 2" descr="Brooklyn Museum - Jesus Carried to the Tomb (Jésus porté au tombeau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6074"/>
            <a:ext cx="4732869" cy="622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7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20072" y="404665"/>
            <a:ext cx="3595892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JOSEF VON ARIMATHIA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5951021"/>
            <a:ext cx="3595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br>
              <a:rPr lang="de-CH" b="1" dirty="0" smtClean="0"/>
            </a:br>
            <a:r>
              <a:rPr lang="de-CH" b="1" dirty="0" smtClean="0"/>
              <a:t>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11266" name="Picture 2" descr="Brooklyn Museum - Joseph of Arimathaea (Joseph d'Arimathie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591408" cy="60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2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JOSEF VON ARIMATHIA BEI PILATUS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13316" name="Picture 4" descr="Brooklyn Museum - Joseph of Arimathaea Seeks Pilate to Beg Permission to Remove the Body of Jesus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43" y="1282194"/>
            <a:ext cx="6465911" cy="48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9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Tod und Auferstehung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Jubel und Widerstand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Gefangennahme und Prozess</a:t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Kreuzigung und Tod</a:t>
            </a:r>
            <a:r>
              <a:rPr lang="de-CH" sz="3600" b="1" dirty="0">
                <a:solidFill>
                  <a:srgbClr val="AF602F"/>
                </a:solidFill>
              </a:rPr>
              <a:t/>
            </a:r>
            <a:br>
              <a:rPr lang="de-CH" sz="3600" b="1" dirty="0">
                <a:solidFill>
                  <a:srgbClr val="AF602F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rgbClr val="AF602F"/>
                </a:solidFill>
              </a:rPr>
              <a:t>4. Auferstehung und Himmelfahrt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7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724128" y="404665"/>
            <a:ext cx="3091836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FRAUEN KOMMEN </a:t>
            </a:r>
            <a:br>
              <a:rPr lang="de-CH" sz="3600" b="1" dirty="0" smtClean="0"/>
            </a:br>
            <a:r>
              <a:rPr lang="de-CH" sz="3600" b="1" dirty="0" smtClean="0"/>
              <a:t>ZUM GRAB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580112" y="5951021"/>
            <a:ext cx="316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</a:t>
            </a:r>
            <a:br>
              <a:rPr lang="de-CH" b="1" dirty="0" smtClean="0"/>
            </a:br>
            <a:r>
              <a:rPr lang="de-CH" b="1" dirty="0" smtClean="0"/>
              <a:t>(zw. 1886 und 1894)</a:t>
            </a:r>
            <a:endParaRPr lang="de-CH" b="1" dirty="0"/>
          </a:p>
        </p:txBody>
      </p:sp>
      <p:pic>
        <p:nvPicPr>
          <p:cNvPr id="18434" name="Picture 2" descr="Brooklyn Museum - Mary Magdalene and the Holy Women at the Tomb (Madeleine et les saintes femmes au tombeau) - James Tiss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 b="1059"/>
          <a:stretch/>
        </p:blipFill>
        <p:spPr bwMode="auto">
          <a:xfrm>
            <a:off x="323528" y="409286"/>
            <a:ext cx="5108034" cy="60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6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Mk</a:t>
            </a:r>
            <a:r>
              <a:rPr lang="de-CH" sz="4000" b="1" dirty="0" smtClean="0">
                <a:solidFill>
                  <a:srgbClr val="AF602F"/>
                </a:solidFill>
              </a:rPr>
              <a:t> 16,6: </a:t>
            </a:r>
            <a:r>
              <a:rPr lang="de-DE" sz="4000" b="1" dirty="0"/>
              <a:t>Entsetzt euch nicht! Ihr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sucht </a:t>
            </a:r>
            <a:r>
              <a:rPr lang="de-DE" sz="4000" b="1" dirty="0"/>
              <a:t>Jesus, den Nazarener, den </a:t>
            </a:r>
            <a:r>
              <a:rPr lang="de-DE" sz="4000" b="1" dirty="0" err="1" smtClean="0"/>
              <a:t>Ge</a:t>
            </a:r>
            <a:r>
              <a:rPr lang="de-DE" sz="4000" b="1" dirty="0" smtClean="0"/>
              <a:t>-kreuzigten</a:t>
            </a:r>
            <a:r>
              <a:rPr lang="de-DE" sz="4000" b="1" dirty="0"/>
              <a:t>. Er ist auferweckt worden, er ist nicht hier.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6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932041" y="404665"/>
            <a:ext cx="3883923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ERSCHEINT MARIA MAGDALENA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932041" y="6156012"/>
            <a:ext cx="388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4098" name="Picture 2" descr="Brooklyn Museum - Jesus Appears to Mary Magdalene (Apparition de Jésus à Madeleine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956"/>
            <a:ext cx="4301485" cy="60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0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JESUS ERSCHEINT DEN JÜNGERN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09329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3554" name="Picture 2" descr="Brooklyn Museum - The Appearance of Christ at the Cenacle (Apparition du Christ au cénacle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7" y="1556792"/>
            <a:ext cx="824008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88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Apg</a:t>
            </a:r>
            <a:r>
              <a:rPr lang="de-CH" sz="4000" b="1" dirty="0" smtClean="0">
                <a:solidFill>
                  <a:srgbClr val="AF602F"/>
                </a:solidFill>
              </a:rPr>
              <a:t> 2,24: </a:t>
            </a:r>
            <a:r>
              <a:rPr lang="de-DE" sz="4000" b="1" dirty="0"/>
              <a:t>Den hat Gott auferweckt, nachdem er die Wehen des Todes aufgelöst hatte, wie es denn nicht möglich war, dass er von ihm behalten würde.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5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SONNENAUFGANG ÜBER DEM ÖLBERG</a:t>
            </a:r>
            <a:endParaRPr lang="de-CH" sz="3600" b="1" dirty="0"/>
          </a:p>
        </p:txBody>
      </p:sp>
      <p:pic>
        <p:nvPicPr>
          <p:cNvPr id="5123" name="Picture 3" descr="D:\03 Jerusalem\Views of Jerusalem\Sunrise over Mount of Olives, tb031605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412776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8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Tod und Auferstehung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</a:t>
            </a:r>
            <a:r>
              <a:rPr lang="de-CH" sz="3600" b="1" dirty="0" smtClean="0">
                <a:solidFill>
                  <a:srgbClr val="AF602F"/>
                </a:solidFill>
              </a:rPr>
              <a:t>1. Jubel und Widerstand</a:t>
            </a:r>
            <a:r>
              <a:rPr lang="de-CH" sz="3600" b="1" dirty="0" smtClean="0"/>
              <a:t/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Gefangennahme und Prozess</a:t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Kreuzigung und Tod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Auferstehung und Himmelfahrt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Schlusswort</a:t>
            </a:r>
            <a:endParaRPr lang="de-CH" sz="36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27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Joh</a:t>
            </a:r>
            <a:r>
              <a:rPr lang="de-CH" sz="4000" b="1" dirty="0" smtClean="0">
                <a:solidFill>
                  <a:srgbClr val="AF602F"/>
                </a:solidFill>
              </a:rPr>
              <a:t> 11,25: </a:t>
            </a:r>
            <a:r>
              <a:rPr lang="de-DE" sz="4000" b="1" dirty="0"/>
              <a:t>Ich bin die Auferstehung und das Leben; wer an mich glaubt, wird leben, auch wenn er gestorben </a:t>
            </a:r>
            <a:r>
              <a:rPr lang="de-DE" sz="4000" b="1" dirty="0" smtClean="0"/>
              <a:t>ist</a:t>
            </a:r>
            <a:r>
              <a:rPr lang="de-DE" sz="4000" b="1" dirty="0"/>
              <a:t>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Joh</a:t>
            </a:r>
            <a:r>
              <a:rPr lang="de-CH" sz="4000" b="1" dirty="0" smtClean="0">
                <a:solidFill>
                  <a:srgbClr val="AF602F"/>
                </a:solidFill>
              </a:rPr>
              <a:t> 11,26: </a:t>
            </a:r>
            <a:r>
              <a:rPr lang="de-DE" sz="4000" b="1" dirty="0"/>
              <a:t>U</a:t>
            </a:r>
            <a:r>
              <a:rPr lang="de-DE" sz="4000" b="1" dirty="0" smtClean="0"/>
              <a:t>nd </a:t>
            </a:r>
            <a:r>
              <a:rPr lang="de-DE" sz="4000" b="1" dirty="0"/>
              <a:t>jeder, der da lebt und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an </a:t>
            </a:r>
            <a:r>
              <a:rPr lang="de-DE" sz="4000" b="1" dirty="0"/>
              <a:t>mich glaubt, wird nicht sterben in Ewigkeit.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81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724128" y="404665"/>
            <a:ext cx="3091836" cy="18001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FRAUEN KOMMEN </a:t>
            </a:r>
            <a:br>
              <a:rPr lang="de-CH" sz="3600" b="1" dirty="0" smtClean="0"/>
            </a:br>
            <a:r>
              <a:rPr lang="de-CH" sz="3600" b="1" dirty="0" smtClean="0"/>
              <a:t>ZUM GRAB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580112" y="5951021"/>
            <a:ext cx="316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James </a:t>
            </a:r>
            <a:r>
              <a:rPr lang="de-CH" b="1" dirty="0" err="1" smtClean="0"/>
              <a:t>Tissot</a:t>
            </a:r>
            <a:r>
              <a:rPr lang="de-CH" b="1" dirty="0" smtClean="0"/>
              <a:t> </a:t>
            </a:r>
            <a:br>
              <a:rPr lang="de-CH" b="1" dirty="0" smtClean="0"/>
            </a:br>
            <a:r>
              <a:rPr lang="de-CH" b="1" dirty="0" smtClean="0"/>
              <a:t>(zw. 1886 und 1894)</a:t>
            </a:r>
            <a:endParaRPr lang="de-CH" b="1" dirty="0"/>
          </a:p>
        </p:txBody>
      </p:sp>
      <p:pic>
        <p:nvPicPr>
          <p:cNvPr id="18434" name="Picture 2" descr="Brooklyn Museum - Mary Magdalene and the Holy Women at the Tomb (Madeleine et les saintes femmes au tombeau) - James Tiss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 b="1059"/>
          <a:stretch/>
        </p:blipFill>
        <p:spPr bwMode="auto">
          <a:xfrm>
            <a:off x="323528" y="409286"/>
            <a:ext cx="5108034" cy="60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39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AM SEE GENEZARETH</a:t>
            </a:r>
            <a:endParaRPr lang="de-CH" sz="3600" b="1" dirty="0"/>
          </a:p>
        </p:txBody>
      </p:sp>
      <p:pic>
        <p:nvPicPr>
          <p:cNvPr id="7170" name="Picture 2" descr="D:\01 Galilee and the North\Sea of Galilee-Scenes and Sunsets\Disciples talk on Sea of Galilee shoreline, tb040706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4" y="1412776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2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427984" y="404665"/>
            <a:ext cx="4387980" cy="122413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JESU </a:t>
            </a:r>
            <a:br>
              <a:rPr lang="de-CH" sz="3600" b="1" dirty="0" smtClean="0"/>
            </a:br>
            <a:r>
              <a:rPr lang="de-CH" sz="3600" b="1" dirty="0" smtClean="0"/>
              <a:t>HIMMELFAHRT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427984" y="5951021"/>
            <a:ext cx="431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br>
              <a:rPr lang="de-CH" b="1" dirty="0" smtClean="0"/>
            </a:br>
            <a:r>
              <a:rPr lang="de-CH" b="1" dirty="0" smtClean="0"/>
              <a:t>James </a:t>
            </a:r>
            <a:r>
              <a:rPr lang="de-CH" b="1" dirty="0" err="1" smtClean="0"/>
              <a:t>Tissot</a:t>
            </a:r>
            <a:r>
              <a:rPr lang="de-CH" b="1" dirty="0" smtClean="0"/>
              <a:t> (zw. 1886 und 1894)</a:t>
            </a:r>
            <a:endParaRPr lang="de-CH" b="1" dirty="0"/>
          </a:p>
        </p:txBody>
      </p:sp>
      <p:pic>
        <p:nvPicPr>
          <p:cNvPr id="20482" name="Picture 2" descr="Brooklyn Museum - The Ascension (L'Ascension) - James Tiss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326"/>
            <a:ext cx="3744416" cy="622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6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Apg</a:t>
            </a:r>
            <a:r>
              <a:rPr lang="de-CH" sz="4000" b="1" dirty="0" smtClean="0">
                <a:solidFill>
                  <a:srgbClr val="AF602F"/>
                </a:solidFill>
              </a:rPr>
              <a:t> 1,11b: </a:t>
            </a:r>
            <a:r>
              <a:rPr lang="de-DE" sz="4000" b="1" dirty="0"/>
              <a:t>Dieser Jesus, der von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euch </a:t>
            </a:r>
            <a:r>
              <a:rPr lang="de-DE" sz="4000" b="1" dirty="0"/>
              <a:t>weg in den Himmel </a:t>
            </a:r>
            <a:r>
              <a:rPr lang="de-DE" sz="4000" b="1" dirty="0" err="1" smtClean="0"/>
              <a:t>aufgenom-men</a:t>
            </a:r>
            <a:r>
              <a:rPr lang="de-DE" sz="4000" b="1" dirty="0" smtClean="0"/>
              <a:t> </a:t>
            </a:r>
            <a:r>
              <a:rPr lang="de-DE" sz="4000" b="1" dirty="0"/>
              <a:t>worden ist, wird so kommen, wie ihr ihn habt hingehen sehen in den Himmel.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9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Tod und Auferstehung Jesu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3600" b="1" dirty="0" smtClean="0"/>
              <a:t>   Einleitung</a:t>
            </a:r>
            <a:br>
              <a:rPr lang="de-CH" sz="3600" b="1" dirty="0" smtClean="0"/>
            </a:br>
            <a:r>
              <a:rPr lang="de-CH" sz="1800" b="1" dirty="0"/>
              <a:t/>
            </a:r>
            <a:br>
              <a:rPr lang="de-CH" sz="1800" b="1" dirty="0"/>
            </a:br>
            <a:r>
              <a:rPr lang="de-CH" sz="3600" b="1" dirty="0" smtClean="0"/>
              <a:t>   1. Jubel und Widerstand</a:t>
            </a:r>
            <a:br>
              <a:rPr lang="de-CH" sz="3600" b="1" dirty="0" smtClean="0"/>
            </a:br>
            <a: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/>
              <a:t>2</a:t>
            </a:r>
            <a:r>
              <a:rPr lang="de-CH" sz="3600" b="1" dirty="0" smtClean="0"/>
              <a:t>. Gefangennahme und Prozess</a:t>
            </a:r>
            <a:br>
              <a:rPr lang="de-CH" sz="3600" b="1" dirty="0" smtClean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3. Kreuzigung und Tod</a:t>
            </a:r>
            <a:r>
              <a:rPr lang="de-CH" sz="3600" b="1" dirty="0">
                <a:solidFill>
                  <a:srgbClr val="AF602F"/>
                </a:solidFill>
              </a:rPr>
              <a:t/>
            </a:r>
            <a:br>
              <a:rPr lang="de-CH" sz="3600" b="1" dirty="0">
                <a:solidFill>
                  <a:srgbClr val="AF602F"/>
                </a:solidFill>
              </a:rPr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/>
              <a:t>4. Auferstehung und Himmelfahrt</a:t>
            </a:r>
            <a:r>
              <a:rPr lang="de-CH" sz="3600" b="1" dirty="0"/>
              <a:t/>
            </a:r>
            <a:br>
              <a:rPr lang="de-CH" sz="3600" b="1" dirty="0"/>
            </a:br>
            <a: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1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36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3600" b="1" dirty="0" smtClean="0">
                <a:solidFill>
                  <a:srgbClr val="AF602F"/>
                </a:solidFill>
              </a:rPr>
              <a:t>Schlusswort</a:t>
            </a:r>
            <a:endParaRPr lang="de-CH" sz="3600" b="1" dirty="0">
              <a:solidFill>
                <a:srgbClr val="AF602F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6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reuz, Sonnenuntergang, Sonnenaufgang, Hügel, Himm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24" y="548680"/>
            <a:ext cx="8136904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9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err="1" smtClean="0">
                <a:solidFill>
                  <a:srgbClr val="AF602F"/>
                </a:solidFill>
              </a:rPr>
              <a:t>Mk</a:t>
            </a:r>
            <a:r>
              <a:rPr lang="de-CH" sz="4000" b="1" dirty="0" smtClean="0">
                <a:solidFill>
                  <a:srgbClr val="AF602F"/>
                </a:solidFill>
              </a:rPr>
              <a:t> 1,15: </a:t>
            </a:r>
            <a:r>
              <a:rPr lang="de-DE" sz="4000" b="1" dirty="0" smtClean="0"/>
              <a:t>Tut Busse und glaubt an das Evangelium.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6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GEISTLICHE TOD</a:t>
            </a:r>
            <a:endParaRPr lang="de-CH" sz="36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402314" y="4077072"/>
            <a:ext cx="1889860" cy="794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GOTT</a:t>
            </a:r>
            <a:endParaRPr lang="de-CH" sz="2800" b="1" dirty="0"/>
          </a:p>
        </p:txBody>
      </p:sp>
      <p:sp>
        <p:nvSpPr>
          <p:cNvPr id="3" name="Gleichschenkliges Dreieck 2"/>
          <p:cNvSpPr/>
          <p:nvPr/>
        </p:nvSpPr>
        <p:spPr>
          <a:xfrm>
            <a:off x="1691680" y="2420888"/>
            <a:ext cx="1311128" cy="1116124"/>
          </a:xfrm>
          <a:prstGeom prst="triangl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Smiley 3"/>
          <p:cNvSpPr/>
          <p:nvPr/>
        </p:nvSpPr>
        <p:spPr>
          <a:xfrm>
            <a:off x="6156176" y="2420888"/>
            <a:ext cx="1206484" cy="1152128"/>
          </a:xfrm>
          <a:prstGeom prst="smileyFace">
            <a:avLst/>
          </a:prstGeom>
          <a:gradFill>
            <a:gsLst>
              <a:gs pos="0">
                <a:srgbClr val="FFFF00"/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5814488" y="4077072"/>
            <a:ext cx="1889860" cy="794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MENSCH</a:t>
            </a:r>
            <a:endParaRPr lang="de-CH" sz="28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604908" y="1518139"/>
            <a:ext cx="1889860" cy="794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SÜNDE</a:t>
            </a:r>
            <a:endParaRPr lang="de-CH" sz="2800" b="1" dirty="0"/>
          </a:p>
        </p:txBody>
      </p:sp>
      <p:cxnSp>
        <p:nvCxnSpPr>
          <p:cNvPr id="11" name="Gerade Verbindung 10"/>
          <p:cNvCxnSpPr/>
          <p:nvPr/>
        </p:nvCxnSpPr>
        <p:spPr>
          <a:xfrm>
            <a:off x="4427984" y="2564904"/>
            <a:ext cx="0" cy="2736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4644008" y="2564904"/>
            <a:ext cx="0" cy="27363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395329" y="5517232"/>
            <a:ext cx="6309019" cy="79440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Trennung zwischen Gott und Mensch</a:t>
            </a:r>
            <a:endParaRPr lang="de-CH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BETHANIEN</a:t>
            </a:r>
            <a:endParaRPr lang="de-CH" sz="3600" b="1" dirty="0"/>
          </a:p>
        </p:txBody>
      </p:sp>
      <p:pic>
        <p:nvPicPr>
          <p:cNvPr id="39938" name="Picture 2" descr="D:\03 Jerusalem\Mount of Olives\Bethany from above, tb051106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560000" cy="502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1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VERSÖHNUNG VON GOTT UND MENSCH</a:t>
            </a:r>
            <a:endParaRPr lang="de-CH" sz="36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402314" y="4077072"/>
            <a:ext cx="1889860" cy="794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GOTT</a:t>
            </a:r>
            <a:endParaRPr lang="de-CH" sz="2800" b="1" dirty="0"/>
          </a:p>
        </p:txBody>
      </p:sp>
      <p:sp>
        <p:nvSpPr>
          <p:cNvPr id="3" name="Gleichschenkliges Dreieck 2"/>
          <p:cNvSpPr/>
          <p:nvPr/>
        </p:nvSpPr>
        <p:spPr>
          <a:xfrm>
            <a:off x="1691680" y="2420888"/>
            <a:ext cx="1311128" cy="1116124"/>
          </a:xfrm>
          <a:prstGeom prst="triangl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Smiley 3"/>
          <p:cNvSpPr/>
          <p:nvPr/>
        </p:nvSpPr>
        <p:spPr>
          <a:xfrm>
            <a:off x="6156176" y="2420888"/>
            <a:ext cx="1206484" cy="1152128"/>
          </a:xfrm>
          <a:prstGeom prst="smileyFace">
            <a:avLst/>
          </a:prstGeom>
          <a:gradFill>
            <a:gsLst>
              <a:gs pos="0">
                <a:srgbClr val="FFFF00"/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/>
          <p:cNvSpPr txBox="1"/>
          <p:nvPr/>
        </p:nvSpPr>
        <p:spPr>
          <a:xfrm>
            <a:off x="5814488" y="4077072"/>
            <a:ext cx="1889860" cy="794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MENSCH</a:t>
            </a:r>
            <a:endParaRPr lang="de-CH" sz="28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3604908" y="1518139"/>
            <a:ext cx="1889860" cy="7944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JESUS</a:t>
            </a:r>
            <a:endParaRPr lang="de-CH" sz="28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1395329" y="5517232"/>
            <a:ext cx="6309019" cy="794403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0000" tIns="180000" bIns="180000" rtlCol="0">
            <a:spAutoFit/>
          </a:bodyPr>
          <a:lstStyle/>
          <a:p>
            <a:pPr algn="ctr"/>
            <a:r>
              <a:rPr lang="de-CH" sz="2800" b="1" dirty="0" smtClean="0"/>
              <a:t>«Es </a:t>
            </a:r>
            <a:r>
              <a:rPr lang="de-CH" sz="2800" b="1" dirty="0" err="1" smtClean="0"/>
              <a:t>git</a:t>
            </a:r>
            <a:r>
              <a:rPr lang="de-CH" sz="2800" b="1" dirty="0" smtClean="0"/>
              <a:t> en Wäg </a:t>
            </a:r>
            <a:r>
              <a:rPr lang="de-CH" sz="2800" b="1" dirty="0" err="1" smtClean="0"/>
              <a:t>zrugg</a:t>
            </a:r>
            <a:r>
              <a:rPr lang="de-CH" sz="2800" b="1" dirty="0" smtClean="0"/>
              <a:t> zu Gott»</a:t>
            </a:r>
            <a:endParaRPr lang="de-CH" sz="2800" b="1" dirty="0"/>
          </a:p>
        </p:txBody>
      </p:sp>
      <p:sp>
        <p:nvSpPr>
          <p:cNvPr id="25" name="Rechteck 24"/>
          <p:cNvSpPr/>
          <p:nvPr/>
        </p:nvSpPr>
        <p:spPr>
          <a:xfrm>
            <a:off x="4427984" y="2564904"/>
            <a:ext cx="225023" cy="2592288"/>
          </a:xfrm>
          <a:prstGeom prst="rect">
            <a:avLst/>
          </a:prstGeom>
          <a:solidFill>
            <a:srgbClr val="AF6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6" name="Rechteck 25"/>
          <p:cNvSpPr/>
          <p:nvPr/>
        </p:nvSpPr>
        <p:spPr>
          <a:xfrm>
            <a:off x="3793705" y="3264306"/>
            <a:ext cx="1493579" cy="272706"/>
          </a:xfrm>
          <a:prstGeom prst="rect">
            <a:avLst/>
          </a:prstGeom>
          <a:solidFill>
            <a:srgbClr val="AF6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F602F"/>
                </a:solidFill>
              </a:rPr>
              <a:t>1Petr 3,18: </a:t>
            </a:r>
            <a:r>
              <a:rPr lang="de-DE" sz="4000" b="1" dirty="0"/>
              <a:t>Denn es hat auch Christus einmal für Sünden gelitten, der </a:t>
            </a:r>
            <a:r>
              <a:rPr lang="de-DE" sz="4000" b="1" dirty="0" err="1" smtClean="0"/>
              <a:t>Ge</a:t>
            </a:r>
            <a:r>
              <a:rPr lang="de-DE" sz="4000" b="1" dirty="0" smtClean="0"/>
              <a:t>-rechte </a:t>
            </a:r>
            <a:r>
              <a:rPr lang="de-DE" sz="4000" b="1" dirty="0"/>
              <a:t>für die Ungerechten, damit er uns zu Gott führe.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F602F"/>
                </a:solidFill>
              </a:rPr>
              <a:t>2Kor 5,17: </a:t>
            </a:r>
            <a:r>
              <a:rPr lang="de-DE" sz="4000" b="1" dirty="0"/>
              <a:t>Daher, wenn jemand in </a:t>
            </a:r>
            <a:r>
              <a:rPr lang="de-DE" sz="4000" b="1" dirty="0" smtClean="0"/>
              <a:t>Christus </a:t>
            </a:r>
            <a:r>
              <a:rPr lang="de-DE" sz="4000" b="1" dirty="0"/>
              <a:t>ist, so ist er eine neue Schöpfung; das Alte ist vergangen, siehe, Neues ist geworden.</a:t>
            </a:r>
            <a:r>
              <a:rPr lang="de-DE" sz="4000" i="1" dirty="0"/>
              <a:t> 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7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F602F"/>
                </a:solidFill>
              </a:rPr>
              <a:t>2Kor 5,18: </a:t>
            </a:r>
            <a:r>
              <a:rPr lang="de-DE" sz="4000" b="1" dirty="0"/>
              <a:t>Alles aber von Gott, der 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r>
              <a:rPr lang="de-DE" sz="4000" b="1" dirty="0" smtClean="0"/>
              <a:t>uns </a:t>
            </a:r>
            <a:r>
              <a:rPr lang="de-DE" sz="4000" b="1" dirty="0"/>
              <a:t>mit sich selbst versöhnt hat durch Christus und uns den Dienst der Versöhnung gegeben </a:t>
            </a:r>
            <a:r>
              <a:rPr lang="de-DE" sz="4000" b="1" dirty="0" smtClean="0"/>
              <a:t>hat, …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196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F602F"/>
                </a:solidFill>
              </a:rPr>
              <a:t>2Kor 5,19a: </a:t>
            </a:r>
            <a:r>
              <a:rPr lang="de-DE" sz="4000" b="1" dirty="0" smtClean="0"/>
              <a:t>… nämlich </a:t>
            </a:r>
            <a:r>
              <a:rPr lang="de-DE" sz="4000" b="1" dirty="0"/>
              <a:t>dass Gott in Christus war und die Welt mit sich selbst versöhnte, ihnen ihre Übertretungen nicht </a:t>
            </a:r>
            <a:r>
              <a:rPr lang="de-DE" sz="4000" b="1" dirty="0" smtClean="0"/>
              <a:t>zurechnete …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2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F602F"/>
                </a:solidFill>
              </a:rPr>
              <a:t>2Kor 5,19b: </a:t>
            </a:r>
            <a:r>
              <a:rPr lang="de-DE" sz="4000" b="1" dirty="0" smtClean="0"/>
              <a:t>… </a:t>
            </a:r>
            <a:r>
              <a:rPr lang="de-DE" sz="4000" b="1" dirty="0"/>
              <a:t>und in uns das Wort von der Versöhnung gelegt hat. 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14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F602F"/>
                </a:solidFill>
              </a:rPr>
              <a:t>2Kor 5,20: </a:t>
            </a:r>
            <a:r>
              <a:rPr lang="de-DE" sz="4000" b="1" dirty="0"/>
              <a:t>So sind wir nun Gesandte an Christi Statt, indem Gott gleichsam durch uns ermahnt; wir bitten für Christus: Lasst euch versöhnen mit Gott!</a:t>
            </a:r>
            <a:r>
              <a:rPr lang="de-DE" sz="4000" b="1" dirty="0" smtClean="0"/>
              <a:t> 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2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F602F"/>
                </a:solidFill>
              </a:rPr>
              <a:t>2Kor 5,21: </a:t>
            </a:r>
            <a:r>
              <a:rPr lang="de-DE" sz="4000" b="1" dirty="0"/>
              <a:t>Den, der Sünde nicht </a:t>
            </a:r>
            <a:r>
              <a:rPr lang="de-DE" sz="4000" b="1" dirty="0" smtClean="0"/>
              <a:t>kannte</a:t>
            </a:r>
            <a:r>
              <a:rPr lang="de-DE" sz="4000" b="1" dirty="0"/>
              <a:t>, hat er für uns zur Sünde </a:t>
            </a:r>
            <a:r>
              <a:rPr lang="de-DE" sz="4000" b="1" dirty="0" err="1" smtClean="0"/>
              <a:t>ge</a:t>
            </a:r>
            <a:r>
              <a:rPr lang="de-DE" sz="4000" b="1" dirty="0" smtClean="0"/>
              <a:t>-macht</a:t>
            </a:r>
            <a:r>
              <a:rPr lang="de-DE" sz="4000" b="1" dirty="0"/>
              <a:t>, damit wir Gottes Gerechtigkeit würden in ihm.</a:t>
            </a:r>
            <a:r>
              <a:rPr lang="de-DE" sz="4000" b="1" dirty="0" smtClean="0"/>
              <a:t> </a:t>
            </a:r>
            <a:endParaRPr lang="de-CH" sz="4000" b="1" dirty="0"/>
          </a:p>
        </p:txBody>
      </p:sp>
      <p:pic>
        <p:nvPicPr>
          <p:cNvPr id="37890" name="Picture 2" descr="D:\03 Jerusalem\Views of Jerusalem\Jerusalem from Mount of Olives at night, tb031505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5" b="25357"/>
          <a:stretch/>
        </p:blipFill>
        <p:spPr bwMode="auto">
          <a:xfrm>
            <a:off x="539552" y="3868306"/>
            <a:ext cx="810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08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Tod und Auferstehung Jesu</a:t>
            </a:r>
            <a:endParaRPr lang="de-CH" sz="4400" b="1" dirty="0" smtClean="0"/>
          </a:p>
          <a:p>
            <a:pPr algn="ctr"/>
            <a:r>
              <a:rPr lang="de-CH" sz="3600" b="1" dirty="0" smtClean="0">
                <a:solidFill>
                  <a:srgbClr val="AF602F"/>
                </a:solidFill>
              </a:rPr>
              <a:t>(Bibelkurs, Teil </a:t>
            </a:r>
            <a:r>
              <a:rPr lang="de-CH" sz="3600" b="1" dirty="0" smtClean="0">
                <a:solidFill>
                  <a:srgbClr val="AF602F"/>
                </a:solidFill>
              </a:rPr>
              <a:t>18/24</a:t>
            </a:r>
            <a:r>
              <a:rPr lang="de-CH" sz="3600" b="1" dirty="0" smtClean="0">
                <a:solidFill>
                  <a:srgbClr val="AF602F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2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AUFERWECKUNG VON LAZARUS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7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Giotto di </a:t>
            </a:r>
            <a:r>
              <a:rPr lang="de-CH" b="1" dirty="0" err="1" smtClean="0"/>
              <a:t>Bondone</a:t>
            </a:r>
            <a:r>
              <a:rPr lang="de-CH" b="1" dirty="0" smtClean="0"/>
              <a:t> (14. Jh.)</a:t>
            </a:r>
            <a:endParaRPr lang="de-CH" b="1" dirty="0"/>
          </a:p>
        </p:txBody>
      </p:sp>
      <p:pic>
        <p:nvPicPr>
          <p:cNvPr id="1026" name="Picture 2" descr="https://upload.wikimedia.org/wikipedia/commons/c/c9/Giotto_-_Scrovegni_-_-25-_-_Raising_of_Lazar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84" y="1340768"/>
            <a:ext cx="5156230" cy="4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99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1934"/>
  <p:tag name="ORIGINAL_AUDIO_FILEPATH" val="C:\Users\Colombo.Perm\Documents\001 FILES\001 HANS\02 EGW\03 BIBELKURS\09 AUDIO-DATEIEN\151110_16_Bibelkurs_16.mp3"/>
  <p:tag name="ELAPSEDTIME" val="1674.752"/>
  <p:tag name="ARTICULATE_TITLE_TAG" val="Jesus Christus - sein Leben"/>
  <p:tag name="ARTICULATE_NAV_LEVEL" val="1"/>
  <p:tag name="ARTICULATE_SLIDE_PRESENTER_GUID" val="f318720d-969c-4362-bb5e-ba3a8b86d424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1934"/>
  <p:tag name="ORIGINAL_AUDIO_FILEPATH" val="C:\Users\Colombo.Perm\Documents\001 FILES\001 HANS\02 EGW\03 BIBELKURS\09 AUDIO-DATEIEN\151110_16_Bibelkurs_16.mp3"/>
  <p:tag name="ELAPSEDTIME" val="1674.752"/>
  <p:tag name="ARTICULATE_TITLE_TAG" val="Jesus Christus - sein Leben"/>
  <p:tag name="ARTICULATE_NAV_LEVEL" val="1"/>
  <p:tag name="ARTICULATE_SLIDE_PRESENTER_GUID" val="f318720d-969c-4362-bb5e-ba3a8b86d424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1177</Words>
  <Application>Microsoft Office PowerPoint</Application>
  <PresentationFormat>Bildschirmpräsentation (4:3)</PresentationFormat>
  <Paragraphs>134</Paragraphs>
  <Slides>88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88</vt:i4>
      </vt:variant>
    </vt:vector>
  </HeadingPairs>
  <TitlesOfParts>
    <vt:vector size="89" baseType="lpstr">
      <vt:lpstr>Larissa</vt:lpstr>
      <vt:lpstr>PowerPoint-Präsentation</vt:lpstr>
      <vt:lpstr>PowerPoint-Präsentation</vt:lpstr>
      <vt:lpstr>PowerPoint-Präsentation</vt:lpstr>
      <vt:lpstr>PowerPoint-Präsentation</vt:lpstr>
      <vt:lpstr>Tod und Auferstehung Jesu     Einleitung     1. Jubel und Widerstand     2. Gefangennahme und Prozess     3. Kreuzigung und Tod     4. Auferstehung und Himmelfahrt     Schlusswort</vt:lpstr>
      <vt:lpstr>PowerPoint-Präsentation</vt:lpstr>
      <vt:lpstr>Tod und Auferstehung Jesu     Einleitung     1. Jubel und Widerstand     2. Gefangennahme und Prozess     3. Kreuzigung und Tod     4. Auferstehung und Himmelfahrt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Tod und Auferstehung Jesu     Einleitung     1. Jubel und Widerstand     2. Gefangennahme und Prozess     3. Kreuzigung und Tod     4. Auferstehung und Himmelfahrt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Tod und Auferstehung Jesu     Einleitung     1. Jubel und Widerstand     2. Gefangennahme und Prozess     3. Kreuzigung und Tod     4. Auferstehung und Himmelfahrt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Tod und Auferstehung Jesu     Einleitung     1. Jubel und Widerstand     2. Gefangennahme und Prozess     3. Kreuzigung und Tod     4. Auferstehung und Himmelfahrt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Tod und Auferstehung Jesu     Einleitung     1. Jubel und Widerstand     2. Gefangennahme und Prozess     3. Kreuzigung und Tod     4. Auferstehung und Himmelfahrt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Römerbrief  Verfasser   Paulus Adressat  Gemeinde in Rom Abfassungszeit 57 n. Chr. Abfassungsort Korinth (GRE)  Gliederung:  Kapitel 1-11  Lehre Kapitel 12-16  Anwendung  Bild: Der Apostel Paulus beim Schreiben, Zeichnung aus einer Handschrift aus dem 9. Jahrhundert</dc:title>
  <dc:creator>Hans Trüb</dc:creator>
  <cp:lastModifiedBy>Colombo</cp:lastModifiedBy>
  <cp:revision>756</cp:revision>
  <dcterms:created xsi:type="dcterms:W3CDTF">2012-03-09T15:08:16Z</dcterms:created>
  <dcterms:modified xsi:type="dcterms:W3CDTF">2016-01-07T16:00:40Z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3024D740-B6D7-4D4A-9C51-C6234B5A1F9F</vt:lpwstr>
  </property>
  <property fmtid="{D5CDD505-2E9C-101B-9397-08002B2CF9AE}" pid="3" name="ArticulatePath">
    <vt:lpwstr>BIBELKURS TEIL 09</vt:lpwstr>
  </property>
</Properties>
</file>